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59" r:id="rId6"/>
    <p:sldId id="260" r:id="rId7"/>
    <p:sldId id="268" r:id="rId8"/>
    <p:sldId id="262" r:id="rId9"/>
    <p:sldId id="263" r:id="rId10"/>
    <p:sldId id="264"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216"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5FBBD4-0536-4324-AEEE-441EEB97AA77}"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58840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FBBD4-0536-4324-AEEE-441EEB97AA77}"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48130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FBBD4-0536-4324-AEEE-441EEB97AA77}"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28820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FBBD4-0536-4324-AEEE-441EEB97AA77}"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80890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5FBBD4-0536-4324-AEEE-441EEB97AA77}" type="datetimeFigureOut">
              <a:rPr lang="en-US" smtClean="0"/>
              <a:t>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328335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5FBBD4-0536-4324-AEEE-441EEB97AA77}"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249876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5FBBD4-0536-4324-AEEE-441EEB97AA77}" type="datetimeFigureOut">
              <a:rPr lang="en-US" smtClean="0"/>
              <a:t>1/19/22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14088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5FBBD4-0536-4324-AEEE-441EEB97AA77}" type="datetimeFigureOut">
              <a:rPr lang="en-US" smtClean="0"/>
              <a:t>1/19/22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258630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FBBD4-0536-4324-AEEE-441EEB97AA77}" type="datetimeFigureOut">
              <a:rPr lang="en-US" smtClean="0"/>
              <a:t>1/19/22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168246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FBBD4-0536-4324-AEEE-441EEB97AA77}"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167532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FBBD4-0536-4324-AEEE-441EEB97AA77}" type="datetimeFigureOut">
              <a:rPr lang="en-US" smtClean="0"/>
              <a:t>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66DE7-209F-42E9-B5CC-C2CC8222851C}" type="slidenum">
              <a:rPr lang="en-US" smtClean="0"/>
              <a:t>‹#›</a:t>
            </a:fld>
            <a:endParaRPr lang="en-US"/>
          </a:p>
        </p:txBody>
      </p:sp>
    </p:spTree>
    <p:extLst>
      <p:ext uri="{BB962C8B-B14F-4D97-AF65-F5344CB8AC3E}">
        <p14:creationId xmlns:p14="http://schemas.microsoft.com/office/powerpoint/2010/main" val="10289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FBBD4-0536-4324-AEEE-441EEB97AA77}" type="datetimeFigureOut">
              <a:rPr lang="en-US" smtClean="0"/>
              <a:t>1/19/22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66DE7-209F-42E9-B5CC-C2CC8222851C}" type="slidenum">
              <a:rPr lang="en-US" smtClean="0"/>
              <a:t>‹#›</a:t>
            </a:fld>
            <a:endParaRPr lang="en-US"/>
          </a:p>
        </p:txBody>
      </p:sp>
    </p:spTree>
    <p:extLst>
      <p:ext uri="{BB962C8B-B14F-4D97-AF65-F5344CB8AC3E}">
        <p14:creationId xmlns:p14="http://schemas.microsoft.com/office/powerpoint/2010/main" val="68396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adisonregion.org/industry-and-innovation/broadband/"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board.countyofdane.com/initiatives/Broadband-Task-For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ne.legistar.com/Calendar.aspx"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kuhl.lauren@countyofda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Mcginnity.kate@countyofdane.com" TargetMode="External"/><Relationship Id="rId4" Type="http://schemas.openxmlformats.org/officeDocument/2006/relationships/hyperlink" Target="mailto:Ratcliff.Melissa@countyofdan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xpressoptimizer.net/public/publicreport.php?state=Wisconsin&amp;type=county&amp;name=Dane%20Coun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7D93cXxHpyFtb_EcDMxAIc4oNK8stgR9LrqiVBQRB6kGECg--Mvjtn-SPEdoi3Z44I01hcoh19Ydn1aiAyXe7Gc7QaaIx9reYvUVpQHaDWzCkiE_QMNQCVxPX_xjq_w_Xxu6uB06_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7472" y="2898648"/>
            <a:ext cx="9701784" cy="830997"/>
          </a:xfrm>
          <a:prstGeom prst="rect">
            <a:avLst/>
          </a:prstGeom>
          <a:noFill/>
        </p:spPr>
        <p:txBody>
          <a:bodyPr wrap="square" rtlCol="0">
            <a:spAutoFit/>
          </a:bodyPr>
          <a:lstStyle/>
          <a:p>
            <a:r>
              <a:rPr lang="en-US" sz="4800" dirty="0">
                <a:solidFill>
                  <a:schemeClr val="bg1"/>
                </a:solidFill>
              </a:rPr>
              <a:t>Dane County Broadband Task Force</a:t>
            </a:r>
          </a:p>
        </p:txBody>
      </p:sp>
      <p:pic>
        <p:nvPicPr>
          <p:cNvPr id="6"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5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Outreach</a:t>
            </a:r>
          </a:p>
        </p:txBody>
      </p:sp>
      <p:sp>
        <p:nvSpPr>
          <p:cNvPr id="3" name="Content Placeholder 2"/>
          <p:cNvSpPr>
            <a:spLocks noGrp="1"/>
          </p:cNvSpPr>
          <p:nvPr>
            <p:ph idx="1"/>
          </p:nvPr>
        </p:nvSpPr>
        <p:spPr>
          <a:xfrm>
            <a:off x="853440" y="1677925"/>
            <a:ext cx="10515600" cy="4351338"/>
          </a:xfrm>
        </p:spPr>
        <p:txBody>
          <a:bodyPr>
            <a:noAutofit/>
          </a:bodyPr>
          <a:lstStyle/>
          <a:p>
            <a:pPr marL="0" indent="0">
              <a:buNone/>
            </a:pPr>
            <a:r>
              <a:rPr lang="en-US" sz="2400" dirty="0"/>
              <a:t>Survey – Will be mailed to a sample initially, with a subsequent online collector for additional participation</a:t>
            </a:r>
          </a:p>
          <a:p>
            <a:pPr marL="0" indent="0">
              <a:buNone/>
            </a:pPr>
            <a:r>
              <a:rPr lang="en-US" sz="2400" dirty="0" err="1"/>
              <a:t>MadRep</a:t>
            </a:r>
            <a:r>
              <a:rPr lang="en-US" sz="2400" dirty="0"/>
              <a:t> Speed Test</a:t>
            </a:r>
          </a:p>
          <a:p>
            <a:pPr marL="0" indent="0">
              <a:buNone/>
            </a:pPr>
            <a:r>
              <a:rPr lang="en-US" sz="2400" dirty="0">
                <a:hlinkClick r:id="rId3"/>
              </a:rPr>
              <a:t>http://madisonregion.org/industry-and-innovation/broadband/</a:t>
            </a:r>
            <a:r>
              <a:rPr lang="en-US" sz="2400" dirty="0"/>
              <a:t> </a:t>
            </a:r>
          </a:p>
          <a:p>
            <a:pPr marL="0" indent="0">
              <a:buNone/>
            </a:pPr>
            <a:r>
              <a:rPr lang="en-US" sz="2400" dirty="0"/>
              <a:t>Broadband Task Force website</a:t>
            </a:r>
          </a:p>
          <a:p>
            <a:pPr marL="0" indent="0">
              <a:buNone/>
            </a:pPr>
            <a:r>
              <a:rPr lang="en-US" sz="2400" u="sng" dirty="0">
                <a:hlinkClick r:id="rId4"/>
              </a:rPr>
              <a:t>https://board.countyofdane.com/initiatives/Broadband-Task-Force</a:t>
            </a:r>
            <a:endParaRPr lang="en-US" sz="2400" dirty="0"/>
          </a:p>
          <a:p>
            <a:pPr marL="0" indent="0">
              <a:buNone/>
            </a:pPr>
            <a:r>
              <a:rPr lang="en-US" sz="2400" dirty="0"/>
              <a:t>Social Media</a:t>
            </a:r>
          </a:p>
          <a:p>
            <a:pPr marL="0" indent="0">
              <a:buNone/>
            </a:pPr>
            <a:r>
              <a:rPr lang="en-US" sz="2400" dirty="0"/>
              <a:t>Press Releases</a:t>
            </a:r>
          </a:p>
          <a:p>
            <a:pPr marL="0" indent="0">
              <a:buNone/>
            </a:pPr>
            <a:r>
              <a:rPr lang="en-US" sz="2400" dirty="0"/>
              <a:t>Public hearings – Dates to be determined</a:t>
            </a:r>
            <a:br>
              <a:rPr lang="en-US" sz="2400" dirty="0"/>
            </a:br>
            <a:endParaRPr lang="en-US" sz="2400" dirty="0"/>
          </a:p>
        </p:txBody>
      </p:sp>
      <p:pic>
        <p:nvPicPr>
          <p:cNvPr id="2052" name="Picture 4" descr="Seal of Dane Coun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8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Meetings</a:t>
            </a:r>
          </a:p>
        </p:txBody>
      </p:sp>
      <p:sp>
        <p:nvSpPr>
          <p:cNvPr id="3" name="Content Placeholder 2"/>
          <p:cNvSpPr>
            <a:spLocks noGrp="1"/>
          </p:cNvSpPr>
          <p:nvPr>
            <p:ph idx="1"/>
          </p:nvPr>
        </p:nvSpPr>
        <p:spPr>
          <a:xfrm>
            <a:off x="853440" y="1677925"/>
            <a:ext cx="10515600" cy="4351338"/>
          </a:xfrm>
        </p:spPr>
        <p:txBody>
          <a:bodyPr>
            <a:noAutofit/>
          </a:bodyPr>
          <a:lstStyle/>
          <a:p>
            <a:pPr marL="0" indent="0">
              <a:buNone/>
            </a:pPr>
            <a:r>
              <a:rPr lang="en-US" sz="2400" dirty="0"/>
              <a:t>Dane County Broadband Task Force meetings take place the first Thursday of the month at 9:00am.</a:t>
            </a:r>
          </a:p>
          <a:p>
            <a:pPr marL="0" indent="0">
              <a:buNone/>
            </a:pPr>
            <a:endParaRPr lang="en-US" sz="2400" dirty="0"/>
          </a:p>
          <a:p>
            <a:pPr marL="0" indent="0">
              <a:buNone/>
            </a:pPr>
            <a:r>
              <a:rPr lang="en-US" sz="2400" dirty="0"/>
              <a:t>Agendas can be found here: </a:t>
            </a:r>
          </a:p>
          <a:p>
            <a:pPr marL="0" indent="0">
              <a:buNone/>
            </a:pPr>
            <a:r>
              <a:rPr lang="en-US" sz="2400" dirty="0">
                <a:hlinkClick r:id="rId3"/>
              </a:rPr>
              <a:t>https://dane.legistar.com/Calendar.aspx</a:t>
            </a:r>
            <a:r>
              <a:rPr lang="en-US" sz="2400" dirty="0"/>
              <a:t> </a:t>
            </a:r>
          </a:p>
          <a:p>
            <a:pPr marL="0" indent="0">
              <a:buNone/>
            </a:pPr>
            <a:endParaRPr lang="en-US" sz="2400" dirty="0"/>
          </a:p>
          <a:p>
            <a:pPr marL="0" indent="0">
              <a:buNone/>
            </a:pPr>
            <a:r>
              <a:rPr lang="en-US" sz="2400" dirty="0"/>
              <a:t>Until further notice, meetings are held virtually</a:t>
            </a:r>
          </a:p>
          <a:p>
            <a:pPr marL="0" indent="0">
              <a:buNone/>
            </a:pPr>
            <a:endParaRPr lang="en-US" sz="2400" dirty="0"/>
          </a:p>
          <a:p>
            <a:pPr marL="0" indent="0">
              <a:buNone/>
            </a:pPr>
            <a:r>
              <a:rPr lang="en-US" sz="2400" dirty="0"/>
              <a:t>Comments can be sent to staff to be forwarded to task force members.  Email: </a:t>
            </a:r>
            <a:r>
              <a:rPr lang="en-US" sz="2400" dirty="0">
                <a:hlinkClick r:id="rId4"/>
              </a:rPr>
              <a:t>kuhl.lauren@countyofdane.com</a:t>
            </a:r>
            <a:r>
              <a:rPr lang="en-US" sz="2400" dirty="0"/>
              <a:t> </a:t>
            </a:r>
          </a:p>
          <a:p>
            <a:pPr marL="0" indent="0">
              <a:buNone/>
            </a:pPr>
            <a:br>
              <a:rPr lang="en-US" sz="2400" dirty="0"/>
            </a:br>
            <a:endParaRPr lang="en-US" sz="2400" dirty="0"/>
          </a:p>
        </p:txBody>
      </p:sp>
      <p:pic>
        <p:nvPicPr>
          <p:cNvPr id="2052" name="Picture 4" descr="Seal of Dane Coun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56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Questions?</a:t>
            </a:r>
          </a:p>
        </p:txBody>
      </p:sp>
      <p:pic>
        <p:nvPicPr>
          <p:cNvPr id="2052"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r>
              <a:rPr lang="en-US" dirty="0"/>
              <a:t>Contact:</a:t>
            </a:r>
          </a:p>
          <a:p>
            <a:pPr marL="0" indent="0">
              <a:buNone/>
            </a:pPr>
            <a:r>
              <a:rPr lang="en-US" dirty="0"/>
              <a:t>County Board Supervisor Melissa Ratcliff – District 36</a:t>
            </a:r>
          </a:p>
          <a:p>
            <a:pPr marL="0" indent="0">
              <a:buNone/>
            </a:pPr>
            <a:r>
              <a:rPr lang="en-US" dirty="0"/>
              <a:t>Chair of Task Force</a:t>
            </a:r>
          </a:p>
          <a:p>
            <a:pPr marL="0" indent="0">
              <a:buNone/>
            </a:pPr>
            <a:r>
              <a:rPr lang="en-US" dirty="0">
                <a:hlinkClick r:id="rId4"/>
              </a:rPr>
              <a:t>Ratcliff.Melissa@countyofdane.com</a:t>
            </a:r>
            <a:r>
              <a:rPr lang="en-US" dirty="0"/>
              <a:t> </a:t>
            </a:r>
          </a:p>
          <a:p>
            <a:pPr marL="0" indent="0">
              <a:buNone/>
            </a:pPr>
            <a:endParaRPr lang="en-US" dirty="0"/>
          </a:p>
          <a:p>
            <a:pPr marL="0" indent="0">
              <a:buNone/>
            </a:pPr>
            <a:r>
              <a:rPr lang="en-US" dirty="0"/>
              <a:t>County Board Supervisor Kate McGinnity – District 37</a:t>
            </a:r>
          </a:p>
          <a:p>
            <a:pPr marL="0" indent="0">
              <a:buNone/>
            </a:pPr>
            <a:r>
              <a:rPr lang="en-US" dirty="0"/>
              <a:t>Vice-Chair of Task Force</a:t>
            </a:r>
          </a:p>
          <a:p>
            <a:pPr marL="0" indent="0">
              <a:buNone/>
            </a:pPr>
            <a:r>
              <a:rPr lang="en-US" dirty="0">
                <a:hlinkClick r:id="rId5"/>
              </a:rPr>
              <a:t>McGinnity.Kate@countyofdane.com</a:t>
            </a:r>
            <a:r>
              <a:rPr lang="en-US" dirty="0"/>
              <a:t> </a:t>
            </a:r>
          </a:p>
        </p:txBody>
      </p:sp>
    </p:spTree>
    <p:extLst>
      <p:ext uri="{BB962C8B-B14F-4D97-AF65-F5344CB8AC3E}">
        <p14:creationId xmlns:p14="http://schemas.microsoft.com/office/powerpoint/2010/main" val="132117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53440" y="2825179"/>
            <a:ext cx="10515600" cy="3204083"/>
          </a:xfrm>
        </p:spPr>
        <p:txBody>
          <a:bodyPr numCol="2">
            <a:normAutofit fontScale="70000" lnSpcReduction="20000"/>
          </a:bodyPr>
          <a:lstStyle/>
          <a:p>
            <a:pPr marL="0" indent="0">
              <a:buNone/>
            </a:pPr>
            <a:r>
              <a:rPr lang="en-US" dirty="0"/>
              <a:t>The 15-member task force was appointed shortly after with representatives from:</a:t>
            </a:r>
          </a:p>
          <a:p>
            <a:r>
              <a:rPr lang="en-US" dirty="0"/>
              <a:t>The Dane County Board</a:t>
            </a:r>
          </a:p>
          <a:p>
            <a:r>
              <a:rPr lang="en-US" dirty="0"/>
              <a:t>Healthcare provider </a:t>
            </a:r>
          </a:p>
          <a:p>
            <a:r>
              <a:rPr lang="en-US" dirty="0"/>
              <a:t>A school district in Dane County </a:t>
            </a:r>
          </a:p>
          <a:p>
            <a:r>
              <a:rPr lang="en-US" dirty="0"/>
              <a:t>An economic and/or agricultural perspective </a:t>
            </a:r>
          </a:p>
          <a:p>
            <a:r>
              <a:rPr lang="en-US" dirty="0"/>
              <a:t>A Town Board</a:t>
            </a:r>
          </a:p>
          <a:p>
            <a:r>
              <a:rPr lang="en-US" dirty="0"/>
              <a:t>Senior focal point </a:t>
            </a:r>
          </a:p>
          <a:p>
            <a:r>
              <a:rPr lang="en-US" dirty="0"/>
              <a:t>Internet/broadband service provider </a:t>
            </a:r>
          </a:p>
          <a:p>
            <a:r>
              <a:rPr lang="en-US" dirty="0"/>
              <a:t>Youth community-based organization </a:t>
            </a:r>
          </a:p>
          <a:p>
            <a:r>
              <a:rPr lang="en-US" dirty="0"/>
              <a:t>Community/General Public Members at large</a:t>
            </a:r>
          </a:p>
          <a:p>
            <a:r>
              <a:rPr lang="en-US" dirty="0"/>
              <a:t>Dane County Executive or designee </a:t>
            </a:r>
          </a:p>
          <a:p>
            <a:r>
              <a:rPr lang="en-US" dirty="0"/>
              <a:t>President of the Dane County Towns Association or designee</a:t>
            </a:r>
          </a:p>
          <a:p>
            <a:r>
              <a:rPr lang="en-US" dirty="0"/>
              <a:t>President of the Dane County Cities and Villages Association or their designee</a:t>
            </a:r>
          </a:p>
          <a:p>
            <a:pPr marL="0" indent="0">
              <a:buNone/>
            </a:pPr>
            <a:endParaRPr lang="en-US" b="0" dirty="0">
              <a:effectLst/>
            </a:endParaRPr>
          </a:p>
          <a:p>
            <a:pPr marL="0" indent="0">
              <a:buNone/>
            </a:pPr>
            <a:br>
              <a:rPr lang="en-US" dirty="0"/>
            </a:br>
            <a:endParaRPr lang="en-US" dirty="0"/>
          </a:p>
        </p:txBody>
      </p:sp>
      <p:pic>
        <p:nvPicPr>
          <p:cNvPr id="2052"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1499616"/>
            <a:ext cx="10530840" cy="1231106"/>
          </a:xfrm>
          <a:prstGeom prst="rect">
            <a:avLst/>
          </a:prstGeom>
          <a:noFill/>
        </p:spPr>
        <p:txBody>
          <a:bodyPr wrap="square" rtlCol="0">
            <a:spAutoFit/>
          </a:bodyPr>
          <a:lstStyle/>
          <a:p>
            <a:r>
              <a:rPr lang="en-US" sz="2800" dirty="0"/>
              <a:t>The Dane County Board of Supervisors approved 2020 RES-415 in mid-2020 that created the Dane County Broadband Task Force.</a:t>
            </a:r>
          </a:p>
          <a:p>
            <a:endParaRPr lang="en-US" dirty="0"/>
          </a:p>
        </p:txBody>
      </p:sp>
    </p:spTree>
    <p:extLst>
      <p:ext uri="{BB962C8B-B14F-4D97-AF65-F5344CB8AC3E}">
        <p14:creationId xmlns:p14="http://schemas.microsoft.com/office/powerpoint/2010/main" val="351863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Membership</a:t>
            </a:r>
          </a:p>
        </p:txBody>
      </p:sp>
      <p:pic>
        <p:nvPicPr>
          <p:cNvPr id="2052"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838200" y="1463675"/>
            <a:ext cx="10515600" cy="3562731"/>
          </a:xfrm>
        </p:spPr>
        <p:txBody>
          <a:bodyPr numCol="2">
            <a:normAutofit fontScale="92500" lnSpcReduction="10000"/>
          </a:bodyPr>
          <a:lstStyle/>
          <a:p>
            <a:pPr marL="0" indent="0">
              <a:buNone/>
            </a:pPr>
            <a:r>
              <a:rPr lang="en-US" dirty="0"/>
              <a:t>•Andrew Hoyos</a:t>
            </a:r>
            <a:endParaRPr lang="en-US" b="0" dirty="0">
              <a:effectLst/>
            </a:endParaRPr>
          </a:p>
          <a:p>
            <a:pPr marL="0" indent="0">
              <a:buNone/>
            </a:pPr>
            <a:r>
              <a:rPr lang="en-US" dirty="0"/>
              <a:t>•Bill Dickmeyer</a:t>
            </a:r>
            <a:endParaRPr lang="en-US" b="0" dirty="0">
              <a:effectLst/>
            </a:endParaRPr>
          </a:p>
          <a:p>
            <a:pPr marL="0" indent="0">
              <a:buNone/>
            </a:pPr>
            <a:r>
              <a:rPr lang="en-US" dirty="0"/>
              <a:t>•Bob Wipperfurth</a:t>
            </a:r>
            <a:endParaRPr lang="en-US" b="0" dirty="0">
              <a:effectLst/>
            </a:endParaRPr>
          </a:p>
          <a:p>
            <a:pPr marL="0" indent="0">
              <a:buNone/>
            </a:pPr>
            <a:r>
              <a:rPr lang="en-US" dirty="0"/>
              <a:t>•Cathy Sutter</a:t>
            </a:r>
            <a:endParaRPr lang="en-US" b="0" dirty="0">
              <a:effectLst/>
            </a:endParaRPr>
          </a:p>
          <a:p>
            <a:pPr marL="0" indent="0">
              <a:buNone/>
            </a:pPr>
            <a:r>
              <a:rPr lang="en-US" dirty="0"/>
              <a:t>•Dave Ripp</a:t>
            </a:r>
            <a:endParaRPr lang="en-US" b="0" dirty="0">
              <a:effectLst/>
            </a:endParaRPr>
          </a:p>
          <a:p>
            <a:pPr marL="0" indent="0">
              <a:buNone/>
            </a:pPr>
            <a:r>
              <a:rPr lang="en-US" dirty="0"/>
              <a:t>•Deana </a:t>
            </a:r>
            <a:r>
              <a:rPr lang="en-US" dirty="0" err="1"/>
              <a:t>Zentner</a:t>
            </a:r>
            <a:endParaRPr lang="en-US" b="0" dirty="0">
              <a:effectLst/>
            </a:endParaRPr>
          </a:p>
          <a:p>
            <a:pPr marL="0" indent="0">
              <a:buNone/>
            </a:pPr>
            <a:r>
              <a:rPr lang="en-US" dirty="0"/>
              <a:t>•James </a:t>
            </a:r>
            <a:r>
              <a:rPr lang="en-US" dirty="0" err="1"/>
              <a:t>Danky</a:t>
            </a:r>
            <a:endParaRPr lang="en-US" dirty="0"/>
          </a:p>
          <a:p>
            <a:pPr marL="0" indent="0">
              <a:buNone/>
            </a:pPr>
            <a:r>
              <a:rPr lang="en-US" dirty="0"/>
              <a:t>•Joyce </a:t>
            </a:r>
            <a:r>
              <a:rPr lang="en-US" dirty="0" err="1"/>
              <a:t>Tikalsky</a:t>
            </a:r>
            <a:endParaRPr lang="en-US" b="0" dirty="0">
              <a:effectLst/>
            </a:endParaRPr>
          </a:p>
          <a:p>
            <a:pPr marL="0" indent="0">
              <a:buNone/>
            </a:pPr>
            <a:r>
              <a:rPr lang="en-US" dirty="0"/>
              <a:t>•Kate McGinnity</a:t>
            </a:r>
            <a:endParaRPr lang="en-US" b="0" dirty="0">
              <a:effectLst/>
            </a:endParaRPr>
          </a:p>
          <a:p>
            <a:pPr marL="0" indent="0">
              <a:buNone/>
            </a:pPr>
            <a:r>
              <a:rPr lang="en-US" dirty="0"/>
              <a:t>•Melissa Ratcliff</a:t>
            </a:r>
            <a:endParaRPr lang="en-US" b="0" dirty="0">
              <a:effectLst/>
            </a:endParaRPr>
          </a:p>
          <a:p>
            <a:pPr marL="0" indent="0">
              <a:buNone/>
            </a:pPr>
            <a:r>
              <a:rPr lang="en-US" dirty="0"/>
              <a:t>•Michelle Jensen</a:t>
            </a:r>
            <a:endParaRPr lang="en-US" b="0" dirty="0">
              <a:effectLst/>
            </a:endParaRPr>
          </a:p>
          <a:p>
            <a:pPr marL="0" indent="0">
              <a:buNone/>
            </a:pPr>
            <a:r>
              <a:rPr lang="en-US" dirty="0"/>
              <a:t>•Peter Weil</a:t>
            </a:r>
            <a:endParaRPr lang="en-US" b="0" dirty="0">
              <a:effectLst/>
            </a:endParaRPr>
          </a:p>
          <a:p>
            <a:pPr marL="0" indent="0">
              <a:buNone/>
            </a:pPr>
            <a:r>
              <a:rPr lang="en-US" dirty="0"/>
              <a:t>•Renee Lauber</a:t>
            </a:r>
            <a:endParaRPr lang="en-US" b="0" dirty="0">
              <a:effectLst/>
            </a:endParaRPr>
          </a:p>
          <a:p>
            <a:pPr marL="0" indent="0">
              <a:buNone/>
            </a:pPr>
            <a:r>
              <a:rPr lang="en-US" dirty="0"/>
              <a:t>•Sarah Ghee</a:t>
            </a:r>
            <a:endParaRPr lang="en-US" b="0" dirty="0">
              <a:effectLst/>
            </a:endParaRPr>
          </a:p>
          <a:p>
            <a:pPr marL="0" indent="0">
              <a:buNone/>
            </a:pPr>
            <a:r>
              <a:rPr lang="en-US" dirty="0"/>
              <a:t>•Todd Violante</a:t>
            </a:r>
          </a:p>
        </p:txBody>
      </p:sp>
      <p:pic>
        <p:nvPicPr>
          <p:cNvPr id="3074" name="Picture 2" descr="https://lh4.googleusercontent.com/Sf2YWzqwYpCuXEKsq48626axqit-DQJJbqmw_QCsgzj4gBS-f0TMo-dOoLf6xXr3UmhK9hDMrVyy5jQyfuhthaN6MZeMj70tFTvzLhICWHZP1M1rlMfLYOhddIY-m0VlmY5IWPeWcQ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4534856"/>
            <a:ext cx="5597525" cy="214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43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a:xfrm>
            <a:off x="853440" y="1677925"/>
            <a:ext cx="10515600" cy="4351338"/>
          </a:xfrm>
        </p:spPr>
        <p:txBody>
          <a:bodyPr>
            <a:normAutofit fontScale="92500" lnSpcReduction="20000"/>
          </a:bodyPr>
          <a:lstStyle/>
          <a:p>
            <a:pPr marL="0" indent="0">
              <a:buNone/>
            </a:pPr>
            <a:r>
              <a:rPr lang="en-US" dirty="0"/>
              <a:t>• Create a greater community understanding of Dane County’s challenges related to high-speed, reliable and affordable internet access for the County as </a:t>
            </a:r>
            <a:r>
              <a:rPr lang="en-US"/>
              <a:t>a whole</a:t>
            </a:r>
          </a:p>
          <a:p>
            <a:pPr marL="0" indent="0">
              <a:buNone/>
            </a:pPr>
            <a:endParaRPr lang="en-US" b="0" dirty="0">
              <a:effectLst/>
            </a:endParaRPr>
          </a:p>
          <a:p>
            <a:pPr marL="0" indent="0">
              <a:buNone/>
            </a:pPr>
            <a:r>
              <a:rPr lang="en-US" dirty="0"/>
              <a:t>• Prepare local partners in Dane County to have the background and knowledge (e.g. accurate maps, data on speeds, access, etc.) to apply for various grants and funding to expand access to unserved and underserved areas of the county</a:t>
            </a:r>
          </a:p>
          <a:p>
            <a:pPr marL="0" indent="0">
              <a:buNone/>
            </a:pPr>
            <a:endParaRPr lang="en-US" b="0" dirty="0">
              <a:effectLst/>
            </a:endParaRPr>
          </a:p>
          <a:p>
            <a:pPr marL="0" indent="0">
              <a:buNone/>
            </a:pPr>
            <a:r>
              <a:rPr lang="en-US" dirty="0"/>
              <a:t>• Increase awareness of the issues those without reliable internet access face</a:t>
            </a:r>
            <a:endParaRPr lang="en-US" b="0" dirty="0">
              <a:effectLst/>
            </a:endParaRPr>
          </a:p>
          <a:p>
            <a:pPr marL="0" indent="0">
              <a:buNone/>
            </a:pPr>
            <a:br>
              <a:rPr lang="en-US" dirty="0"/>
            </a:br>
            <a:endParaRPr lang="en-US" dirty="0"/>
          </a:p>
        </p:txBody>
      </p:sp>
      <p:pic>
        <p:nvPicPr>
          <p:cNvPr id="2052"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73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853440" y="1677925"/>
            <a:ext cx="10515600" cy="4351338"/>
          </a:xfrm>
        </p:spPr>
        <p:txBody>
          <a:bodyPr>
            <a:noAutofit/>
          </a:bodyPr>
          <a:lstStyle/>
          <a:p>
            <a:r>
              <a:rPr lang="en-US" sz="2400" dirty="0"/>
              <a:t>Understanding the complexities of broadband access as it relates to improving access to those unserved and underserved in Dane County; </a:t>
            </a:r>
          </a:p>
          <a:p>
            <a:r>
              <a:rPr lang="en-US" sz="2400" dirty="0"/>
              <a:t>Collecting data points on underserved and vulnerable populations to determine if there is a greater percentage impacted by lack of access to reliable and affordable broadband than indicated by the maps</a:t>
            </a:r>
          </a:p>
          <a:p>
            <a:r>
              <a:rPr lang="en-US" sz="2400" dirty="0"/>
              <a:t>Understanding the various funding mechanisms used for improving broadband access, to include state and federal grants, with the intention of identifying strategies, partners, and potential funding sources that will support the expansion of broadband services;  </a:t>
            </a:r>
          </a:p>
        </p:txBody>
      </p:sp>
      <p:pic>
        <p:nvPicPr>
          <p:cNvPr id="2052"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9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853440" y="1677925"/>
            <a:ext cx="10515600" cy="4351338"/>
          </a:xfrm>
        </p:spPr>
        <p:txBody>
          <a:bodyPr>
            <a:noAutofit/>
          </a:bodyPr>
          <a:lstStyle/>
          <a:p>
            <a:r>
              <a:rPr lang="en-US" sz="2400" dirty="0"/>
              <a:t>Partnering with various stakeholders to identify where access to broadband is and is not available; </a:t>
            </a:r>
          </a:p>
          <a:p>
            <a:r>
              <a:rPr lang="en-US" sz="2400" dirty="0"/>
              <a:t>Exploring alternative solutions to inadequate broadband service including but not limited to hot spots, satellite technology, and wireless service; </a:t>
            </a:r>
          </a:p>
          <a:p>
            <a:r>
              <a:rPr lang="en-US" sz="2400" dirty="0"/>
              <a:t>Making recommendations to the County Board on the role of Dane County in facilitating the expansion of broadband services to residents; and </a:t>
            </a:r>
          </a:p>
          <a:p>
            <a:r>
              <a:rPr lang="en-US" sz="2400" dirty="0"/>
              <a:t>Holding two public hearings to hear from local officials and residents about challenges related to broadband.</a:t>
            </a:r>
          </a:p>
        </p:txBody>
      </p:sp>
      <p:pic>
        <p:nvPicPr>
          <p:cNvPr id="2052"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8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A107-681E-B844-AE5C-1B3F5C324B0D}"/>
              </a:ext>
            </a:extLst>
          </p:cNvPr>
          <p:cNvSpPr>
            <a:spLocks noGrp="1"/>
          </p:cNvSpPr>
          <p:nvPr>
            <p:ph type="title"/>
          </p:nvPr>
        </p:nvSpPr>
        <p:spPr/>
        <p:txBody>
          <a:bodyPr/>
          <a:lstStyle/>
          <a:p>
            <a:r>
              <a:rPr lang="en-US" dirty="0"/>
              <a:t>Speed test data points map from </a:t>
            </a:r>
            <a:r>
              <a:rPr lang="en-US" dirty="0" err="1"/>
              <a:t>MadRep</a:t>
            </a:r>
            <a:endParaRPr lang="en-US" dirty="0"/>
          </a:p>
        </p:txBody>
      </p:sp>
      <p:sp>
        <p:nvSpPr>
          <p:cNvPr id="3" name="Content Placeholder 2">
            <a:extLst>
              <a:ext uri="{FF2B5EF4-FFF2-40B4-BE49-F238E27FC236}">
                <a16:creationId xmlns:a16="http://schemas.microsoft.com/office/drawing/2014/main" id="{C7268C65-9DC1-D84C-9451-BC95E2218A9D}"/>
              </a:ext>
            </a:extLst>
          </p:cNvPr>
          <p:cNvSpPr>
            <a:spLocks noGrp="1"/>
          </p:cNvSpPr>
          <p:nvPr>
            <p:ph idx="1"/>
          </p:nvPr>
        </p:nvSpPr>
        <p:spPr/>
        <p:txBody>
          <a:bodyPr/>
          <a:lstStyle/>
          <a:p>
            <a:r>
              <a:rPr lang="en-US" dirty="0"/>
              <a:t> </a:t>
            </a:r>
            <a:r>
              <a:rPr lang="en-US" dirty="0">
                <a:hlinkClick r:id="rId2"/>
              </a:rPr>
              <a:t>https://expressoptimizer.net/public/publicreport.php?state=Wisconsin&amp;type=county&amp;name=Dane%20County</a:t>
            </a:r>
            <a:endParaRPr lang="en-US" dirty="0"/>
          </a:p>
        </p:txBody>
      </p:sp>
    </p:spTree>
    <p:extLst>
      <p:ext uri="{BB962C8B-B14F-4D97-AF65-F5344CB8AC3E}">
        <p14:creationId xmlns:p14="http://schemas.microsoft.com/office/powerpoint/2010/main" val="276997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a:xfrm>
            <a:off x="853440" y="1677925"/>
            <a:ext cx="10515600" cy="4351338"/>
          </a:xfrm>
        </p:spPr>
        <p:txBody>
          <a:bodyPr>
            <a:noAutofit/>
          </a:bodyPr>
          <a:lstStyle/>
          <a:p>
            <a:pPr marL="0" indent="0">
              <a:buNone/>
            </a:pPr>
            <a:r>
              <a:rPr lang="en-US" sz="2400" dirty="0"/>
              <a:t>July 2020 – First Meeting</a:t>
            </a:r>
          </a:p>
          <a:p>
            <a:pPr marL="0" indent="0">
              <a:buNone/>
            </a:pPr>
            <a:r>
              <a:rPr lang="en-US" sz="2400" dirty="0"/>
              <a:t>November 2020 – Budget amendment approved to pilot conduit placement in county highway projects</a:t>
            </a:r>
          </a:p>
          <a:p>
            <a:pPr marL="0" indent="0">
              <a:buNone/>
            </a:pPr>
            <a:r>
              <a:rPr lang="en-US" sz="2400" dirty="0"/>
              <a:t>March 2022 – Survey roll-out</a:t>
            </a:r>
          </a:p>
          <a:p>
            <a:pPr marL="0" indent="0">
              <a:buNone/>
            </a:pPr>
            <a:r>
              <a:rPr lang="en-US" sz="2400" dirty="0"/>
              <a:t>May 2022 – Receive survey results</a:t>
            </a:r>
          </a:p>
          <a:p>
            <a:pPr marL="0" indent="0">
              <a:buNone/>
            </a:pPr>
            <a:r>
              <a:rPr lang="en-US" sz="2400" dirty="0"/>
              <a:t>June 2022 – Provide recommendations to County Board</a:t>
            </a:r>
          </a:p>
        </p:txBody>
      </p:sp>
      <p:pic>
        <p:nvPicPr>
          <p:cNvPr id="2052"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IDIZdsYjLXxJZtcg3Do54y8HZ0Xi3MARVmB1BZd6r47BIxb7UfYrlmNjeQc0O9w3yxUfZ4hxOFxc3I34QXJZHKPrvaPARMSEZ_IWEemd2JHaqJTzU1K9NNdKeEId-glTb1Rr4bM46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44" y="884419"/>
            <a:ext cx="4584192" cy="4141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Presentations the Task Force has Received</a:t>
            </a:r>
          </a:p>
        </p:txBody>
      </p:sp>
      <p:sp>
        <p:nvSpPr>
          <p:cNvPr id="3" name="Content Placeholder 2"/>
          <p:cNvSpPr>
            <a:spLocks noGrp="1"/>
          </p:cNvSpPr>
          <p:nvPr>
            <p:ph idx="1"/>
          </p:nvPr>
        </p:nvSpPr>
        <p:spPr>
          <a:xfrm>
            <a:off x="853440" y="1677925"/>
            <a:ext cx="10515600" cy="4351338"/>
          </a:xfrm>
        </p:spPr>
        <p:txBody>
          <a:bodyPr>
            <a:noAutofit/>
          </a:bodyPr>
          <a:lstStyle/>
          <a:p>
            <a:r>
              <a:rPr lang="en-US" dirty="0"/>
              <a:t>County Authority and Funding Possibilities </a:t>
            </a:r>
          </a:p>
          <a:p>
            <a:r>
              <a:rPr lang="en-US" dirty="0"/>
              <a:t>Map Coverage and Surveys</a:t>
            </a:r>
          </a:p>
          <a:p>
            <a:r>
              <a:rPr lang="en-US" dirty="0"/>
              <a:t>Grant Funding Opportunities and Requirements</a:t>
            </a:r>
          </a:p>
          <a:p>
            <a:r>
              <a:rPr lang="en-US" dirty="0"/>
              <a:t>Presentations on Grant Requirements </a:t>
            </a:r>
          </a:p>
          <a:p>
            <a:r>
              <a:rPr lang="en-US" dirty="0"/>
              <a:t>Town of Vermont community champion</a:t>
            </a:r>
          </a:p>
          <a:p>
            <a:r>
              <a:rPr lang="en-US" dirty="0"/>
              <a:t>Presentation on </a:t>
            </a:r>
            <a:r>
              <a:rPr lang="en-US" dirty="0" err="1"/>
              <a:t>MadRep</a:t>
            </a:r>
            <a:r>
              <a:rPr lang="en-US" dirty="0"/>
              <a:t> speed test/mapping effort and technology options</a:t>
            </a:r>
          </a:p>
          <a:p>
            <a:r>
              <a:rPr lang="en-US" dirty="0"/>
              <a:t>Middle Mile Overview</a:t>
            </a:r>
            <a:br>
              <a:rPr lang="en-US" sz="2400" dirty="0"/>
            </a:br>
            <a:endParaRPr lang="en-US" sz="2400" dirty="0"/>
          </a:p>
        </p:txBody>
      </p:sp>
      <p:pic>
        <p:nvPicPr>
          <p:cNvPr id="2052" name="Picture 4" descr="Seal of Dane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8023" y="5448238"/>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55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695</Words>
  <Application>Microsoft Macintosh PowerPoint</Application>
  <PresentationFormat>Widescreen</PresentationFormat>
  <Paragraphs>94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Background</vt:lpstr>
      <vt:lpstr>Membership</vt:lpstr>
      <vt:lpstr>Goals</vt:lpstr>
      <vt:lpstr>Purpose</vt:lpstr>
      <vt:lpstr>Purpose</vt:lpstr>
      <vt:lpstr>Speed test data points map from MadRep</vt:lpstr>
      <vt:lpstr>Timeline</vt:lpstr>
      <vt:lpstr>Presentations the Task Force has Received</vt:lpstr>
      <vt:lpstr>Outreach</vt:lpstr>
      <vt:lpstr>Meetings</vt:lpstr>
      <vt:lpstr>Questions?</vt:lpstr>
    </vt:vector>
  </TitlesOfParts>
  <Company>Dane County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Kuhl, Lauren</dc:creator>
  <cp:lastModifiedBy>Kathleen McGinnity</cp:lastModifiedBy>
  <cp:revision>8</cp:revision>
  <dcterms:created xsi:type="dcterms:W3CDTF">2021-12-27T16:33:29Z</dcterms:created>
  <dcterms:modified xsi:type="dcterms:W3CDTF">2022-01-19T22:57:45Z</dcterms:modified>
</cp:coreProperties>
</file>