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72" r:id="rId2"/>
  </p:sldMasterIdLst>
  <p:notesMasterIdLst>
    <p:notesMasterId r:id="rId42"/>
  </p:notesMasterIdLst>
  <p:handoutMasterIdLst>
    <p:handoutMasterId r:id="rId43"/>
  </p:handoutMasterIdLst>
  <p:sldIdLst>
    <p:sldId id="256" r:id="rId3"/>
    <p:sldId id="257" r:id="rId4"/>
    <p:sldId id="307" r:id="rId5"/>
    <p:sldId id="308" r:id="rId6"/>
    <p:sldId id="333" r:id="rId7"/>
    <p:sldId id="262" r:id="rId8"/>
    <p:sldId id="338" r:id="rId9"/>
    <p:sldId id="349" r:id="rId10"/>
    <p:sldId id="339" r:id="rId11"/>
    <p:sldId id="340" r:id="rId12"/>
    <p:sldId id="342" r:id="rId13"/>
    <p:sldId id="343" r:id="rId14"/>
    <p:sldId id="344" r:id="rId15"/>
    <p:sldId id="346" r:id="rId16"/>
    <p:sldId id="348" r:id="rId17"/>
    <p:sldId id="334" r:id="rId18"/>
    <p:sldId id="264" r:id="rId19"/>
    <p:sldId id="263" r:id="rId20"/>
    <p:sldId id="310" r:id="rId21"/>
    <p:sldId id="337" r:id="rId22"/>
    <p:sldId id="299" r:id="rId23"/>
    <p:sldId id="336" r:id="rId24"/>
    <p:sldId id="270" r:id="rId25"/>
    <p:sldId id="271" r:id="rId26"/>
    <p:sldId id="297" r:id="rId27"/>
    <p:sldId id="351" r:id="rId28"/>
    <p:sldId id="300" r:id="rId29"/>
    <p:sldId id="312" r:id="rId30"/>
    <p:sldId id="313" r:id="rId31"/>
    <p:sldId id="350" r:id="rId32"/>
    <p:sldId id="352" r:id="rId33"/>
    <p:sldId id="321" r:id="rId34"/>
    <p:sldId id="328" r:id="rId35"/>
    <p:sldId id="329" r:id="rId36"/>
    <p:sldId id="331" r:id="rId37"/>
    <p:sldId id="304" r:id="rId38"/>
    <p:sldId id="305" r:id="rId39"/>
    <p:sldId id="332" r:id="rId40"/>
    <p:sldId id="286" r:id="rId41"/>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42" autoAdjust="0"/>
    <p:restoredTop sz="94631" autoAdjust="0"/>
  </p:normalViewPr>
  <p:slideViewPr>
    <p:cSldViewPr snapToGrid="0">
      <p:cViewPr varScale="1">
        <p:scale>
          <a:sx n="72" d="100"/>
          <a:sy n="72" d="100"/>
        </p:scale>
        <p:origin x="120"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94C1FC3-B843-4D63-A05F-9F1204D94F6F}" type="datetime1">
              <a:rPr lang="en-US" smtClean="0"/>
              <a:t>5/29/2018</a:t>
            </a:fld>
            <a:endParaRPr lang="en-US"/>
          </a:p>
        </p:txBody>
      </p:sp>
      <p:sp>
        <p:nvSpPr>
          <p:cNvPr id="4" name="Footer Placeholder 3"/>
          <p:cNvSpPr>
            <a:spLocks noGrp="1"/>
          </p:cNvSpPr>
          <p:nvPr>
            <p:ph type="ftr" sz="quarter" idx="2"/>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77" tIns="46589" rIns="93177" bIns="46589" rtlCol="0" anchor="b"/>
          <a:lstStyle>
            <a:lvl1pPr algn="r">
              <a:defRPr sz="1200"/>
            </a:lvl1pPr>
          </a:lstStyle>
          <a:p>
            <a:fld id="{6EC7F42E-5C72-4CAB-844F-1BE997D7DBE8}" type="slidenum">
              <a:rPr lang="en-US" smtClean="0"/>
              <a:t>‹#›</a:t>
            </a:fld>
            <a:endParaRPr lang="en-US"/>
          </a:p>
        </p:txBody>
      </p:sp>
    </p:spTree>
    <p:extLst>
      <p:ext uri="{BB962C8B-B14F-4D97-AF65-F5344CB8AC3E}">
        <p14:creationId xmlns:p14="http://schemas.microsoft.com/office/powerpoint/2010/main" val="3313607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3"/>
            <a:ext cx="3037840" cy="466433"/>
          </a:xfrm>
          <a:prstGeom prst="rect">
            <a:avLst/>
          </a:prstGeom>
          <a:noFill/>
          <a:ln>
            <a:noFill/>
          </a:ln>
        </p:spPr>
        <p:txBody>
          <a:bodyPr spcFirstLastPara="1" wrap="square" lIns="93162" tIns="93162" rIns="93162" bIns="93162" anchor="t" anchorCtr="0"/>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65887"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31774"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9766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63547"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329434"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61208"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658868"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522415"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970937" y="3"/>
            <a:ext cx="3037840" cy="466433"/>
          </a:xfrm>
          <a:prstGeom prst="rect">
            <a:avLst/>
          </a:prstGeom>
          <a:noFill/>
          <a:ln>
            <a:noFill/>
          </a:ln>
        </p:spPr>
        <p:txBody>
          <a:bodyPr spcFirstLastPara="1" wrap="square" lIns="93162" tIns="93162" rIns="93162" bIns="93162" anchor="t" anchorCtr="0"/>
          <a:lstStyle>
            <a:lvl1pPr marL="0" marR="0" lvl="0" indent="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L="465887"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31774"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9766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63547"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329434"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61208"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658868"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522415"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fld id="{8B91EAD9-BEF6-481E-BDEB-8DEC946B93E2}" type="datetime1">
              <a:rPr lang="en-US" smtClean="0"/>
              <a:t>5/29/2018</a:t>
            </a:fld>
            <a:endParaRPr/>
          </a:p>
        </p:txBody>
      </p:sp>
      <p:sp>
        <p:nvSpPr>
          <p:cNvPr id="5" name="Shape 5"/>
          <p:cNvSpPr>
            <a:spLocks noGrp="1" noRot="1" noChangeAspect="1"/>
          </p:cNvSpPr>
          <p:nvPr>
            <p:ph type="sldImg" idx="3"/>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701040" y="4473892"/>
            <a:ext cx="5608320" cy="3660458"/>
          </a:xfrm>
          <a:prstGeom prst="rect">
            <a:avLst/>
          </a:prstGeom>
          <a:noFill/>
          <a:ln>
            <a:noFill/>
          </a:ln>
        </p:spPr>
        <p:txBody>
          <a:bodyPr spcFirstLastPara="1" wrap="square" lIns="93162" tIns="93162" rIns="93162" bIns="93162"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829968"/>
            <a:ext cx="3037840" cy="466433"/>
          </a:xfrm>
          <a:prstGeom prst="rect">
            <a:avLst/>
          </a:prstGeom>
          <a:noFill/>
          <a:ln>
            <a:noFill/>
          </a:ln>
        </p:spPr>
        <p:txBody>
          <a:bodyPr spcFirstLastPara="1" wrap="square" lIns="93162" tIns="93162" rIns="93162" bIns="93162" anchor="b" anchorCtr="0"/>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65887"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31774"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9766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63547"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329434"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61208"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658868"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522415"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0937" y="8829968"/>
            <a:ext cx="3037840" cy="466433"/>
          </a:xfrm>
          <a:prstGeom prst="rect">
            <a:avLst/>
          </a:prstGeom>
          <a:noFill/>
          <a:ln>
            <a:noFill/>
          </a:ln>
        </p:spPr>
        <p:txBody>
          <a:bodyPr spcFirstLastPara="1" wrap="square" lIns="93162" tIns="46568" rIns="93162" bIns="46568" anchor="b" anchorCtr="0">
            <a:noAutofit/>
          </a:bodyPr>
          <a:lstStyle/>
          <a:p>
            <a:pPr algn="r">
              <a:buClr>
                <a:srgbClr val="000000"/>
              </a:buClr>
              <a:buSzPts val="1200"/>
            </a:pPr>
            <a:fld id="{00000000-1234-1234-1234-123412341234}" type="slidenum">
              <a:rPr lang="en-US" sz="1200" smtClean="0"/>
              <a:pPr algn="r">
                <a:buClr>
                  <a:srgbClr val="000000"/>
                </a:buClr>
                <a:buSzPts val="1200"/>
              </a:pPr>
              <a:t>‹#›</a:t>
            </a:fld>
            <a:endParaRPr lang="en-US"/>
          </a:p>
        </p:txBody>
      </p:sp>
    </p:spTree>
    <p:extLst>
      <p:ext uri="{BB962C8B-B14F-4D97-AF65-F5344CB8AC3E}">
        <p14:creationId xmlns:p14="http://schemas.microsoft.com/office/powerpoint/2010/main" val="204097676"/>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endParaRPr/>
          </a:p>
        </p:txBody>
      </p:sp>
      <p:sp>
        <p:nvSpPr>
          <p:cNvPr id="86" name="Shape 8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algn="r">
              <a:buClr>
                <a:srgbClr val="000000"/>
              </a:buClr>
              <a:buSzPts val="1200"/>
            </a:pPr>
            <a:fld id="{00000000-1234-1234-1234-123412341234}" type="slidenum">
              <a:rPr lang="en-US" sz="1200"/>
              <a:pPr algn="r">
                <a:buClr>
                  <a:srgbClr val="000000"/>
                </a:buClr>
                <a:buSzPts val="1200"/>
              </a:pPr>
              <a:t>1</a:t>
            </a:fld>
            <a:endParaRPr lang="en-US"/>
          </a:p>
        </p:txBody>
      </p:sp>
    </p:spTree>
    <p:extLst>
      <p:ext uri="{BB962C8B-B14F-4D97-AF65-F5344CB8AC3E}">
        <p14:creationId xmlns:p14="http://schemas.microsoft.com/office/powerpoint/2010/main" val="302926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endParaRPr/>
          </a:p>
        </p:txBody>
      </p:sp>
      <p:sp>
        <p:nvSpPr>
          <p:cNvPr id="93" name="Shape 9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algn="r">
              <a:buClr>
                <a:srgbClr val="000000"/>
              </a:buClr>
              <a:buSzPts val="1200"/>
            </a:pPr>
            <a:fld id="{00000000-1234-1234-1234-123412341234}" type="slidenum">
              <a:rPr lang="en-US" sz="1200"/>
              <a:pPr algn="r">
                <a:buClr>
                  <a:srgbClr val="000000"/>
                </a:buClr>
                <a:buSzPts val="1200"/>
              </a:pPr>
              <a:t>2</a:t>
            </a:fld>
            <a:endParaRPr lang="en-US"/>
          </a:p>
        </p:txBody>
      </p:sp>
    </p:spTree>
    <p:extLst>
      <p:ext uri="{BB962C8B-B14F-4D97-AF65-F5344CB8AC3E}">
        <p14:creationId xmlns:p14="http://schemas.microsoft.com/office/powerpoint/2010/main" val="1045936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marL="174708" indent="-174708">
              <a:buFont typeface="Arial" panose="020B0604020202020204" pitchFamily="34" charset="0"/>
              <a:buChar char="•"/>
            </a:pPr>
            <a:r>
              <a:rPr lang="en-US" sz="1200" dirty="0"/>
              <a:t>Purchase of agricultural conservation easement (PACE) programs use public funds to compensate property owners for keeping their land available for agriculture. PACE is known as Purchase of Development Rights (PDR) in some locations.</a:t>
            </a:r>
          </a:p>
          <a:p>
            <a:pPr lvl="0"/>
            <a:endParaRPr lang="en-US" sz="1200" dirty="0"/>
          </a:p>
          <a:p>
            <a:pPr marL="174708" indent="-174708">
              <a:buFont typeface="Arial" panose="020B0604020202020204" pitchFamily="34" charset="0"/>
              <a:buChar char="•"/>
            </a:pPr>
            <a:r>
              <a:rPr lang="en-US" sz="1200" dirty="0"/>
              <a:t>As of January 2015, at least 28 states have state-level PACE programs. Of these, 16 also have local PACE programs. Four additional states (Illinois, Minnesota, Montana and Oregon) only have PACE programs at the local level. This activity is depicted in the PACE map. Montana’s </a:t>
            </a:r>
            <a:r>
              <a:rPr lang="en-US" sz="1200" b="1" dirty="0"/>
              <a:t>state</a:t>
            </a:r>
            <a:r>
              <a:rPr lang="en-US" sz="1200" dirty="0"/>
              <a:t> PACE authority expired in 2003. Its previous activity appears on the state PACE table. Three more states (Arizona, Georgia and Missouri) have authorized programs but have not yet purchased agricultural conservation easements.  </a:t>
            </a:r>
          </a:p>
          <a:p>
            <a:endParaRPr lang="en-US" sz="1200" dirty="0"/>
          </a:p>
          <a:p>
            <a:pPr marL="174708" indent="-174708">
              <a:buFont typeface="Arial" panose="020B0604020202020204" pitchFamily="34" charset="0"/>
              <a:buChar char="•"/>
            </a:pPr>
            <a:r>
              <a:rPr lang="en-US" sz="1200" dirty="0"/>
              <a:t>PACE data are from the Farmland Information Center 2015 PACE survey, which tracks activity in calendar year 2014.</a:t>
            </a:r>
          </a:p>
          <a:p>
            <a:endParaRPr lang="en-US" dirty="0"/>
          </a:p>
        </p:txBody>
      </p:sp>
      <p:sp>
        <p:nvSpPr>
          <p:cNvPr id="5" name="Slide Number Placeholder 4"/>
          <p:cNvSpPr>
            <a:spLocks noGrp="1"/>
          </p:cNvSpPr>
          <p:nvPr>
            <p:ph type="sldNum" idx="10"/>
          </p:nvPr>
        </p:nvSpPr>
        <p:spPr/>
        <p:txBody>
          <a:bodyPr/>
          <a:lstStyle/>
          <a:p>
            <a:pPr algn="r">
              <a:buClr>
                <a:srgbClr val="000000"/>
              </a:buClr>
              <a:buSzPts val="1200"/>
            </a:pPr>
            <a:fld id="{00000000-1234-1234-1234-123412341234}" type="slidenum">
              <a:rPr lang="en-US" sz="1200"/>
              <a:pPr algn="r">
                <a:buClr>
                  <a:srgbClr val="000000"/>
                </a:buClr>
                <a:buSzPts val="1200"/>
              </a:pPr>
              <a:t>3</a:t>
            </a:fld>
            <a:endParaRPr lang="en-US"/>
          </a:p>
        </p:txBody>
      </p:sp>
    </p:spTree>
    <p:extLst>
      <p:ext uri="{BB962C8B-B14F-4D97-AF65-F5344CB8AC3E}">
        <p14:creationId xmlns:p14="http://schemas.microsoft.com/office/powerpoint/2010/main" val="187536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endParaRPr/>
          </a:p>
        </p:txBody>
      </p:sp>
      <p:sp>
        <p:nvSpPr>
          <p:cNvPr id="118" name="Shape 11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algn="r">
              <a:buClr>
                <a:srgbClr val="000000"/>
              </a:buClr>
              <a:buSzPts val="1200"/>
            </a:pPr>
            <a:fld id="{00000000-1234-1234-1234-123412341234}" type="slidenum">
              <a:rPr lang="en-US" sz="1200"/>
              <a:pPr algn="r">
                <a:buClr>
                  <a:srgbClr val="000000"/>
                </a:buClr>
                <a:buSzPts val="1200"/>
              </a:pPr>
              <a:t>6</a:t>
            </a:fld>
            <a:endParaRPr lang="en-US"/>
          </a:p>
        </p:txBody>
      </p:sp>
    </p:spTree>
    <p:extLst>
      <p:ext uri="{BB962C8B-B14F-4D97-AF65-F5344CB8AC3E}">
        <p14:creationId xmlns:p14="http://schemas.microsoft.com/office/powerpoint/2010/main" val="283307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endParaRPr dirty="0"/>
          </a:p>
        </p:txBody>
      </p:sp>
      <p:sp>
        <p:nvSpPr>
          <p:cNvPr id="132" name="Shape 13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algn="r">
              <a:buClr>
                <a:srgbClr val="000000"/>
              </a:buClr>
              <a:buSzPts val="1200"/>
            </a:pPr>
            <a:fld id="{00000000-1234-1234-1234-123412341234}" type="slidenum">
              <a:rPr lang="en-US" sz="1200"/>
              <a:pPr algn="r">
                <a:buClr>
                  <a:srgbClr val="000000"/>
                </a:buClr>
                <a:buSzPts val="1200"/>
              </a:pPr>
              <a:t>17</a:t>
            </a:fld>
            <a:endParaRPr lang="en-US"/>
          </a:p>
        </p:txBody>
      </p:sp>
    </p:spTree>
    <p:extLst>
      <p:ext uri="{BB962C8B-B14F-4D97-AF65-F5344CB8AC3E}">
        <p14:creationId xmlns:p14="http://schemas.microsoft.com/office/powerpoint/2010/main" val="364721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endParaRPr/>
          </a:p>
        </p:txBody>
      </p:sp>
      <p:sp>
        <p:nvSpPr>
          <p:cNvPr id="125" name="Shape 12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algn="r">
              <a:buClr>
                <a:srgbClr val="000000"/>
              </a:buClr>
              <a:buSzPts val="1200"/>
            </a:pPr>
            <a:fld id="{00000000-1234-1234-1234-123412341234}" type="slidenum">
              <a:rPr lang="en-US" sz="1200"/>
              <a:pPr algn="r">
                <a:buClr>
                  <a:srgbClr val="000000"/>
                </a:buClr>
                <a:buSzPts val="1200"/>
              </a:pPr>
              <a:t>18</a:t>
            </a:fld>
            <a:endParaRPr lang="en-US"/>
          </a:p>
        </p:txBody>
      </p:sp>
    </p:spTree>
    <p:extLst>
      <p:ext uri="{BB962C8B-B14F-4D97-AF65-F5344CB8AC3E}">
        <p14:creationId xmlns:p14="http://schemas.microsoft.com/office/powerpoint/2010/main" val="876481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endParaRPr/>
          </a:p>
        </p:txBody>
      </p:sp>
      <p:sp>
        <p:nvSpPr>
          <p:cNvPr id="170" name="Shape 170"/>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algn="r">
              <a:buClr>
                <a:srgbClr val="000000"/>
              </a:buClr>
              <a:buSzPts val="1200"/>
            </a:pPr>
            <a:fld id="{00000000-1234-1234-1234-123412341234}" type="slidenum">
              <a:rPr lang="en-US" sz="1200"/>
              <a:pPr algn="r">
                <a:buClr>
                  <a:srgbClr val="000000"/>
                </a:buClr>
                <a:buSzPts val="1200"/>
              </a:pPr>
              <a:t>23</a:t>
            </a:fld>
            <a:endParaRPr lang="en-US"/>
          </a:p>
        </p:txBody>
      </p:sp>
    </p:spTree>
    <p:extLst>
      <p:ext uri="{BB962C8B-B14F-4D97-AF65-F5344CB8AC3E}">
        <p14:creationId xmlns:p14="http://schemas.microsoft.com/office/powerpoint/2010/main" val="25192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endParaRPr/>
          </a:p>
        </p:txBody>
      </p:sp>
      <p:sp>
        <p:nvSpPr>
          <p:cNvPr id="197" name="Shape 19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algn="r">
              <a:buClr>
                <a:srgbClr val="000000"/>
              </a:buClr>
              <a:buSzPts val="1200"/>
            </a:pPr>
            <a:fld id="{00000000-1234-1234-1234-123412341234}" type="slidenum">
              <a:rPr lang="en-US" sz="1200"/>
              <a:pPr algn="r">
                <a:buClr>
                  <a:srgbClr val="000000"/>
                </a:buClr>
                <a:buSzPts val="1200"/>
              </a:pPr>
              <a:t>24</a:t>
            </a:fld>
            <a:endParaRPr lang="en-US"/>
          </a:p>
        </p:txBody>
      </p:sp>
    </p:spTree>
    <p:extLst>
      <p:ext uri="{BB962C8B-B14F-4D97-AF65-F5344CB8AC3E}">
        <p14:creationId xmlns:p14="http://schemas.microsoft.com/office/powerpoint/2010/main" val="2102122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endParaRPr/>
          </a:p>
        </p:txBody>
      </p:sp>
      <p:sp>
        <p:nvSpPr>
          <p:cNvPr id="329" name="Shape 32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algn="r">
              <a:buClr>
                <a:srgbClr val="000000"/>
              </a:buClr>
              <a:buSzPts val="1200"/>
            </a:pPr>
            <a:fld id="{00000000-1234-1234-1234-123412341234}" type="slidenum">
              <a:rPr lang="en-US" sz="1200"/>
              <a:pPr algn="r">
                <a:buClr>
                  <a:srgbClr val="000000"/>
                </a:buClr>
                <a:buSzPts val="1200"/>
              </a:pPr>
              <a:t>39</a:t>
            </a:fld>
            <a:endParaRPr lang="en-US"/>
          </a:p>
        </p:txBody>
      </p:sp>
    </p:spTree>
    <p:extLst>
      <p:ext uri="{BB962C8B-B14F-4D97-AF65-F5344CB8AC3E}">
        <p14:creationId xmlns:p14="http://schemas.microsoft.com/office/powerpoint/2010/main" val="326828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SzPts val="1400"/>
              <a:buNone/>
              <a:defRPr sz="60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SzPts val="1400"/>
              <a:buNone/>
              <a:defRPr sz="60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8468" y="1413933"/>
            <a:ext cx="12216384" cy="948268"/>
          </a:xfrm>
          <a:solidFill>
            <a:schemeClr val="accent2"/>
          </a:solidFill>
        </p:spPr>
        <p:txBody>
          <a:bodyPr vert="horz" lIns="457200" tIns="0" rIns="457200" bIns="0" anchor="ctr" anchorCtr="0">
            <a:noAutofit/>
          </a:bodyPr>
          <a:lstStyle>
            <a:lvl1pPr marL="0" indent="0" algn="l">
              <a:lnSpc>
                <a:spcPts val="5160"/>
              </a:lnSpc>
              <a:spcBef>
                <a:spcPts val="0"/>
              </a:spcBef>
              <a:buNone/>
              <a:defRPr sz="4400" kern="1200" spc="-50" baseline="0">
                <a:solidFill>
                  <a:schemeClr val="bg1"/>
                </a:solidFill>
                <a:latin typeface="Century Schoolbook"/>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7" name="Text Placeholder 16"/>
          <p:cNvSpPr>
            <a:spLocks noGrp="1"/>
          </p:cNvSpPr>
          <p:nvPr>
            <p:ph type="body" sz="quarter" idx="12" hasCustomPrompt="1"/>
          </p:nvPr>
        </p:nvSpPr>
        <p:spPr>
          <a:xfrm>
            <a:off x="-8468" y="2362178"/>
            <a:ext cx="12216384" cy="604838"/>
          </a:xfrm>
          <a:solidFill>
            <a:schemeClr val="accent6">
              <a:alpha val="70000"/>
            </a:schemeClr>
          </a:solidFill>
        </p:spPr>
        <p:txBody>
          <a:bodyPr lIns="457200" tIns="0" rIns="457200" bIns="45720" anchor="ctr" anchorCtr="0">
            <a:noAutofit/>
          </a:bodyPr>
          <a:lstStyle>
            <a:lvl1pPr marL="0" marR="0" indent="0" algn="ctr" defTabSz="457200" rtl="0" eaLnBrk="1" fontAlgn="auto" latinLnBrk="0" hangingPunct="1">
              <a:lnSpc>
                <a:spcPct val="100000"/>
              </a:lnSpc>
              <a:spcBef>
                <a:spcPts val="0"/>
              </a:spcBef>
              <a:spcAft>
                <a:spcPts val="0"/>
              </a:spcAft>
              <a:buClr>
                <a:schemeClr val="tx1"/>
              </a:buClr>
              <a:buSzPct val="88000"/>
              <a:buFont typeface="Wingdings" charset="2"/>
              <a:buNone/>
              <a:tabLst/>
              <a:defRPr sz="2000" cap="all" spc="100" baseline="0">
                <a:solidFill>
                  <a:srgbClr val="D04F1D"/>
                </a:solidFill>
              </a:defRPr>
            </a:lvl1pPr>
            <a:lvl2pPr>
              <a:buNone/>
              <a:defRPr/>
            </a:lvl2pPr>
            <a:lvl3pPr>
              <a:buNone/>
              <a:defRPr/>
            </a:lvl3pPr>
            <a:lvl4pPr>
              <a:buNone/>
              <a:defRPr/>
            </a:lvl4pPr>
            <a:lvl5pPr>
              <a:buNone/>
              <a:defRPr/>
            </a:lvl5pPr>
          </a:lstStyle>
          <a:p>
            <a:pPr marL="342900" marR="0" lvl="0" indent="-342900" algn="l" defTabSz="457200" rtl="0" eaLnBrk="1" fontAlgn="auto" latinLnBrk="0" hangingPunct="1">
              <a:lnSpc>
                <a:spcPct val="100000"/>
              </a:lnSpc>
              <a:spcBef>
                <a:spcPct val="20000"/>
              </a:spcBef>
              <a:spcAft>
                <a:spcPts val="0"/>
              </a:spcAft>
              <a:buClr>
                <a:schemeClr val="tx1"/>
              </a:buClr>
              <a:buSzPct val="88000"/>
              <a:buFont typeface="Wingdings" charset="2"/>
              <a:buNone/>
              <a:tabLst/>
              <a:defRPr/>
            </a:pPr>
            <a:r>
              <a:rPr lang="en-US" dirty="0" smtClean="0"/>
              <a:t>Click to edit Master subtitle style</a:t>
            </a:r>
          </a:p>
        </p:txBody>
      </p:sp>
      <p:pic>
        <p:nvPicPr>
          <p:cNvPr id="5" name="Picture 4" descr="AFT logo 14 CMYK.png"/>
          <p:cNvPicPr>
            <a:picLocks noChangeAspect="1"/>
          </p:cNvPicPr>
          <p:nvPr userDrawn="1"/>
        </p:nvPicPr>
        <p:blipFill>
          <a:blip r:embed="rId2"/>
          <a:stretch>
            <a:fillRect/>
          </a:stretch>
        </p:blipFill>
        <p:spPr>
          <a:xfrm>
            <a:off x="7882466" y="605990"/>
            <a:ext cx="3678841" cy="501442"/>
          </a:xfrm>
          <a:prstGeom prst="rect">
            <a:avLst/>
          </a:prstGeom>
        </p:spPr>
      </p:pic>
    </p:spTree>
    <p:extLst>
      <p:ext uri="{BB962C8B-B14F-4D97-AF65-F5344CB8AC3E}">
        <p14:creationId xmlns:p14="http://schemas.microsoft.com/office/powerpoint/2010/main" val="19049101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8620113" y="6078404"/>
            <a:ext cx="3016843" cy="492252"/>
          </a:xfrm>
          <a:prstGeom prst="rect">
            <a:avLst/>
          </a:prstGeom>
        </p:spPr>
      </p:pic>
      <p:sp>
        <p:nvSpPr>
          <p:cNvPr id="2" name="Title 1"/>
          <p:cNvSpPr>
            <a:spLocks noGrp="1"/>
          </p:cNvSpPr>
          <p:nvPr>
            <p:ph type="title"/>
          </p:nvPr>
        </p:nvSpPr>
        <p:spPr>
          <a:xfrm>
            <a:off x="609600" y="478297"/>
            <a:ext cx="10972800" cy="939341"/>
          </a:xfrm>
        </p:spPr>
        <p:txBody>
          <a:bodyPr lIns="0" tIns="0" rIns="0" bIns="0" anchor="ctr" anchorCtr="0">
            <a:noAutofit/>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10972800" cy="4254819"/>
          </a:xfrm>
        </p:spPr>
        <p:txBody>
          <a:bodyPr/>
          <a:lstStyle>
            <a:lvl1pPr>
              <a:buNone/>
              <a:defRPr/>
            </a:lvl1pPr>
          </a:lstStyle>
          <a:p>
            <a:pPr lvl="0"/>
            <a:r>
              <a:rPr lang="en-US" dirty="0" smtClean="0"/>
              <a:t>Click to edit Master text styles</a:t>
            </a:r>
          </a:p>
        </p:txBody>
      </p:sp>
    </p:spTree>
    <p:extLst>
      <p:ext uri="{BB962C8B-B14F-4D97-AF65-F5344CB8AC3E}">
        <p14:creationId xmlns:p14="http://schemas.microsoft.com/office/powerpoint/2010/main" val="404932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8620113" y="6078404"/>
            <a:ext cx="3016843" cy="492252"/>
          </a:xfrm>
          <a:prstGeom prst="rect">
            <a:avLst/>
          </a:prstGeom>
        </p:spPr>
      </p:pic>
      <p:sp>
        <p:nvSpPr>
          <p:cNvPr id="2" name="Title 1"/>
          <p:cNvSpPr>
            <a:spLocks noGrp="1"/>
          </p:cNvSpPr>
          <p:nvPr>
            <p:ph type="title"/>
          </p:nvPr>
        </p:nvSpPr>
        <p:spPr>
          <a:xfrm>
            <a:off x="609600" y="478297"/>
            <a:ext cx="10972800" cy="939341"/>
          </a:xfrm>
        </p:spPr>
        <p:txBody>
          <a:bodyPr lIns="0" tIns="0" rIns="0" bIns="0" anchor="ctr" anchorCtr="0">
            <a:noAutofit/>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5249333" cy="4254819"/>
          </a:xfrm>
        </p:spPr>
        <p:txBody>
          <a:bodyPr/>
          <a:lstStyle>
            <a:lvl1pPr>
              <a:buNone/>
              <a:defRPr/>
            </a:lvl1pPr>
          </a:lstStyle>
          <a:p>
            <a:pPr lvl="0"/>
            <a:r>
              <a:rPr lang="en-US" dirty="0" smtClean="0"/>
              <a:t>Click to edit Master text styles</a:t>
            </a:r>
          </a:p>
        </p:txBody>
      </p:sp>
      <p:sp>
        <p:nvSpPr>
          <p:cNvPr id="6" name="Content Placeholder 2"/>
          <p:cNvSpPr>
            <a:spLocks noGrp="1"/>
          </p:cNvSpPr>
          <p:nvPr>
            <p:ph idx="10"/>
          </p:nvPr>
        </p:nvSpPr>
        <p:spPr>
          <a:xfrm>
            <a:off x="6333067" y="1600200"/>
            <a:ext cx="5249333" cy="4254819"/>
          </a:xfrm>
        </p:spPr>
        <p:txBody>
          <a:bodyPr/>
          <a:lstStyle>
            <a:lvl1pPr>
              <a:buNone/>
              <a:defRPr/>
            </a:lvl1pPr>
          </a:lstStyle>
          <a:p>
            <a:pPr lvl="0"/>
            <a:r>
              <a:rPr lang="en-US" dirty="0" smtClean="0"/>
              <a:t>Click to edit Master text styles</a:t>
            </a:r>
          </a:p>
        </p:txBody>
      </p:sp>
    </p:spTree>
    <p:extLst>
      <p:ext uri="{BB962C8B-B14F-4D97-AF65-F5344CB8AC3E}">
        <p14:creationId xmlns:p14="http://schemas.microsoft.com/office/powerpoint/2010/main" val="266151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Rectangle 4"/>
          <p:cNvSpPr/>
          <p:nvPr userDrawn="1"/>
        </p:nvSpPr>
        <p:spPr>
          <a:xfrm>
            <a:off x="-6097" y="0"/>
            <a:ext cx="12204192" cy="182880"/>
          </a:xfrm>
          <a:prstGeom prst="rect">
            <a:avLst/>
          </a:prstGeom>
          <a:solidFill>
            <a:srgbClr val="415B9B"/>
          </a:solidFill>
          <a:ln>
            <a:solidFill>
              <a:schemeClr val="accent2"/>
            </a:solidFill>
          </a:ln>
        </p:spPr>
        <p:style>
          <a:lnRef idx="2">
            <a:schemeClr val="accent5"/>
          </a:lnRef>
          <a:fillRef idx="1">
            <a:schemeClr val="lt1"/>
          </a:fillRef>
          <a:effectRef idx="0">
            <a:schemeClr val="accent5"/>
          </a:effectRef>
          <a:fontRef idx="minor">
            <a:schemeClr val="dk1"/>
          </a:fontRef>
        </p:style>
        <p:txBody>
          <a:bodyPr lIns="0" tIns="0" rIns="0" bIns="0" rtlCol="0" anchor="t" anchorCtr="0"/>
          <a:lstStyle/>
          <a:p>
            <a:pPr algn="ctr" defTabSz="457200"/>
            <a:endParaRPr lang="en-US" sz="1800" kern="1200">
              <a:solidFill>
                <a:srgbClr val="548A3A"/>
              </a:solidFill>
            </a:endParaRPr>
          </a:p>
        </p:txBody>
      </p:sp>
      <p:sp>
        <p:nvSpPr>
          <p:cNvPr id="8" name="Rectangle 7"/>
          <p:cNvSpPr/>
          <p:nvPr userDrawn="1"/>
        </p:nvSpPr>
        <p:spPr>
          <a:xfrm>
            <a:off x="-6097" y="189230"/>
            <a:ext cx="12204192" cy="6662420"/>
          </a:xfrm>
          <a:prstGeom prst="rect">
            <a:avLst/>
          </a:prstGeom>
          <a:noFill/>
          <a:ln>
            <a:solidFill>
              <a:schemeClr val="accent2"/>
            </a:solidFill>
          </a:ln>
        </p:spPr>
        <p:style>
          <a:lnRef idx="2">
            <a:schemeClr val="accent5"/>
          </a:lnRef>
          <a:fillRef idx="1">
            <a:schemeClr val="lt1"/>
          </a:fillRef>
          <a:effectRef idx="0">
            <a:schemeClr val="accent5"/>
          </a:effectRef>
          <a:fontRef idx="minor">
            <a:schemeClr val="dk1"/>
          </a:fontRef>
        </p:style>
        <p:txBody>
          <a:bodyPr lIns="0" tIns="0" rIns="0" bIns="0" rtlCol="0" anchor="t" anchorCtr="0"/>
          <a:lstStyle/>
          <a:p>
            <a:pPr algn="ctr" defTabSz="457200"/>
            <a:endParaRPr lang="en-US" sz="1800" kern="1200">
              <a:solidFill>
                <a:srgbClr val="548A3A"/>
              </a:solidFill>
            </a:endParaRPr>
          </a:p>
        </p:txBody>
      </p:sp>
      <p:pic>
        <p:nvPicPr>
          <p:cNvPr id="6" name="Picture 5" descr="AFT logo 14 CMYK.png"/>
          <p:cNvPicPr>
            <a:picLocks noChangeAspect="1"/>
          </p:cNvPicPr>
          <p:nvPr userDrawn="1"/>
        </p:nvPicPr>
        <p:blipFill>
          <a:blip r:embed="rId2"/>
          <a:stretch>
            <a:fillRect/>
          </a:stretch>
        </p:blipFill>
        <p:spPr>
          <a:xfrm>
            <a:off x="8620112" y="6124507"/>
            <a:ext cx="2962288" cy="403773"/>
          </a:xfrm>
          <a:prstGeom prst="rect">
            <a:avLst/>
          </a:prstGeom>
        </p:spPr>
      </p:pic>
      <p:sp>
        <p:nvSpPr>
          <p:cNvPr id="2" name="Title 1"/>
          <p:cNvSpPr>
            <a:spLocks noGrp="1"/>
          </p:cNvSpPr>
          <p:nvPr>
            <p:ph type="title"/>
          </p:nvPr>
        </p:nvSpPr>
        <p:spPr>
          <a:xfrm>
            <a:off x="609600" y="478297"/>
            <a:ext cx="10972800" cy="939341"/>
          </a:xfrm>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10972800" cy="42548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6624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FT logo 14 CMYK.png"/>
          <p:cNvPicPr>
            <a:picLocks noChangeAspect="1"/>
          </p:cNvPicPr>
          <p:nvPr userDrawn="1"/>
        </p:nvPicPr>
        <p:blipFill>
          <a:blip r:embed="rId2"/>
          <a:stretch>
            <a:fillRect/>
          </a:stretch>
        </p:blipFill>
        <p:spPr>
          <a:xfrm>
            <a:off x="8620112" y="6124507"/>
            <a:ext cx="2962288" cy="403773"/>
          </a:xfrm>
          <a:prstGeom prst="rect">
            <a:avLst/>
          </a:prstGeom>
        </p:spPr>
      </p:pic>
      <p:sp>
        <p:nvSpPr>
          <p:cNvPr id="2" name="Title 1"/>
          <p:cNvSpPr>
            <a:spLocks noGrp="1"/>
          </p:cNvSpPr>
          <p:nvPr>
            <p:ph type="title"/>
          </p:nvPr>
        </p:nvSpPr>
        <p:spPr>
          <a:xfrm>
            <a:off x="609600" y="478297"/>
            <a:ext cx="10972800" cy="939341"/>
          </a:xfrm>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10972800" cy="42548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0" y="152400"/>
            <a:ext cx="12192000" cy="6705600"/>
          </a:xfrm>
          <a:prstGeom prst="rect">
            <a:avLst/>
          </a:prstGeom>
          <a:noFill/>
          <a:ln w="12700" cmpd="sng">
            <a:solidFill>
              <a:schemeClr val="accent4"/>
            </a:solidFill>
          </a:ln>
        </p:spPr>
        <p:style>
          <a:lnRef idx="2">
            <a:schemeClr val="accent5"/>
          </a:lnRef>
          <a:fillRef idx="1">
            <a:schemeClr val="lt1"/>
          </a:fillRef>
          <a:effectRef idx="0">
            <a:schemeClr val="accent5"/>
          </a:effectRef>
          <a:fontRef idx="minor">
            <a:schemeClr val="dk1"/>
          </a:fontRef>
        </p:style>
        <p:txBody>
          <a:bodyPr lIns="0" tIns="0" rIns="0" bIns="0" rtlCol="0" anchor="t" anchorCtr="0"/>
          <a:lstStyle/>
          <a:p>
            <a:pPr algn="ctr" defTabSz="457200"/>
            <a:endParaRPr lang="en-US" sz="1800" kern="1200">
              <a:solidFill>
                <a:srgbClr val="548A3A"/>
              </a:solidFill>
            </a:endParaRPr>
          </a:p>
        </p:txBody>
      </p:sp>
    </p:spTree>
    <p:extLst>
      <p:ext uri="{BB962C8B-B14F-4D97-AF65-F5344CB8AC3E}">
        <p14:creationId xmlns:p14="http://schemas.microsoft.com/office/powerpoint/2010/main" val="248561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84151"/>
            <a:ext cx="12192000" cy="3878263"/>
          </a:xfrm>
        </p:spPr>
        <p:txBody>
          <a:bodyPr/>
          <a:lstStyle/>
          <a:p>
            <a:endParaRPr lang="en-US"/>
          </a:p>
        </p:txBody>
      </p:sp>
      <p:sp>
        <p:nvSpPr>
          <p:cNvPr id="2" name="Title 1"/>
          <p:cNvSpPr>
            <a:spLocks noGrp="1"/>
          </p:cNvSpPr>
          <p:nvPr>
            <p:ph type="ctrTitle" hasCustomPrompt="1"/>
          </p:nvPr>
        </p:nvSpPr>
        <p:spPr>
          <a:xfrm>
            <a:off x="932947" y="5540853"/>
            <a:ext cx="10326108" cy="536098"/>
          </a:xfrm>
        </p:spPr>
        <p:txBody>
          <a:bodyPr lIns="0" tIns="0" rIns="0" bIns="0" anchor="t" anchorCtr="0">
            <a:noAutofit/>
          </a:bodyPr>
          <a:lstStyle>
            <a:lvl1pPr algn="ctr">
              <a:lnSpc>
                <a:spcPts val="4800"/>
              </a:lnSpc>
              <a:defRPr sz="2100" spc="-100" baseline="0">
                <a:solidFill>
                  <a:schemeClr val="tx1"/>
                </a:solidFill>
                <a:latin typeface="Century Schoolbook"/>
                <a:cs typeface="Arial (Headings)"/>
              </a:defRPr>
            </a:lvl1pPr>
          </a:lstStyle>
          <a:p>
            <a:r>
              <a:rPr lang="en-US" dirty="0" err="1" smtClean="0"/>
              <a:t>www.farmland.org</a:t>
            </a:r>
            <a:endParaRPr lang="en-US" dirty="0"/>
          </a:p>
        </p:txBody>
      </p:sp>
      <p:pic>
        <p:nvPicPr>
          <p:cNvPr id="6" name="Picture 5" descr="AFT logo 14 CMYK tagline.png"/>
          <p:cNvPicPr>
            <a:picLocks noChangeAspect="1"/>
          </p:cNvPicPr>
          <p:nvPr userDrawn="1"/>
        </p:nvPicPr>
        <p:blipFill>
          <a:blip r:embed="rId2"/>
          <a:srcRect b="17642"/>
          <a:stretch>
            <a:fillRect/>
          </a:stretch>
        </p:blipFill>
        <p:spPr>
          <a:xfrm>
            <a:off x="3429667" y="4871042"/>
            <a:ext cx="5332667" cy="824908"/>
          </a:xfrm>
          <a:prstGeom prst="rect">
            <a:avLst/>
          </a:prstGeom>
        </p:spPr>
      </p:pic>
      <p:sp>
        <p:nvSpPr>
          <p:cNvPr id="5" name="TextBox 4"/>
          <p:cNvSpPr txBox="1"/>
          <p:nvPr userDrawn="1"/>
        </p:nvSpPr>
        <p:spPr>
          <a:xfrm>
            <a:off x="0" y="3416301"/>
            <a:ext cx="12192000" cy="646331"/>
          </a:xfrm>
          <a:prstGeom prst="rect">
            <a:avLst/>
          </a:prstGeom>
          <a:noFill/>
        </p:spPr>
        <p:txBody>
          <a:bodyPr wrap="square" rtlCol="0">
            <a:spAutoFit/>
          </a:bodyPr>
          <a:lstStyle/>
          <a:p>
            <a:pPr algn="ctr" defTabSz="457200"/>
            <a:r>
              <a:rPr lang="en-US" sz="3600" kern="1200" dirty="0" smtClean="0">
                <a:solidFill>
                  <a:srgbClr val="FFFFFF"/>
                </a:solidFill>
                <a:latin typeface="Century"/>
                <a:ea typeface="+mn-ea"/>
                <a:cs typeface="Century"/>
              </a:rPr>
              <a:t>Saving the Land that Sustains Us</a:t>
            </a:r>
            <a:endParaRPr lang="en-US" sz="3600" kern="1200" dirty="0">
              <a:solidFill>
                <a:srgbClr val="FFFFFF"/>
              </a:solidFill>
              <a:latin typeface="Century"/>
              <a:ea typeface="+mn-ea"/>
              <a:cs typeface="Century"/>
            </a:endParaRPr>
          </a:p>
        </p:txBody>
      </p:sp>
    </p:spTree>
    <p:extLst>
      <p:ext uri="{BB962C8B-B14F-4D97-AF65-F5344CB8AC3E}">
        <p14:creationId xmlns:p14="http://schemas.microsoft.com/office/powerpoint/2010/main" val="10992299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838200" y="1825625"/>
            <a:ext cx="10515600" cy="4351337"/>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8200" y="365125"/>
            <a:ext cx="10515600"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38200" y="365125"/>
            <a:ext cx="10515600"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rot="5400000">
            <a:off x="3920332" y="-1256506"/>
            <a:ext cx="4351337"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6" name="Shape 46"/>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838200" y="1825625"/>
            <a:ext cx="10515600" cy="4351337"/>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75488"/>
            <a:ext cx="10972800" cy="941832"/>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p:nvSpPr>
        <p:spPr>
          <a:xfrm>
            <a:off x="-1" y="0"/>
            <a:ext cx="12204192" cy="182880"/>
          </a:xfrm>
          <a:prstGeom prst="rect">
            <a:avLst/>
          </a:prstGeom>
          <a:solidFill>
            <a:schemeClr val="accent4"/>
          </a:solidFill>
          <a:ln>
            <a:noFill/>
          </a:ln>
        </p:spPr>
        <p:style>
          <a:lnRef idx="2">
            <a:schemeClr val="accent5"/>
          </a:lnRef>
          <a:fillRef idx="1">
            <a:schemeClr val="lt1"/>
          </a:fillRef>
          <a:effectRef idx="0">
            <a:schemeClr val="accent5"/>
          </a:effectRef>
          <a:fontRef idx="minor">
            <a:schemeClr val="dk1"/>
          </a:fontRef>
        </p:style>
        <p:txBody>
          <a:bodyPr lIns="0" tIns="0" rIns="0" bIns="0" rtlCol="0" anchor="t" anchorCtr="0"/>
          <a:lstStyle/>
          <a:p>
            <a:pPr algn="ctr" defTabSz="457200"/>
            <a:endParaRPr lang="en-US" sz="1800" kern="1200">
              <a:solidFill>
                <a:srgbClr val="548A3A"/>
              </a:solidFill>
            </a:endParaRPr>
          </a:p>
        </p:txBody>
      </p:sp>
    </p:spTree>
    <p:extLst>
      <p:ext uri="{BB962C8B-B14F-4D97-AF65-F5344CB8AC3E}">
        <p14:creationId xmlns:p14="http://schemas.microsoft.com/office/powerpoint/2010/main" val="4091449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457200" rtl="0" eaLnBrk="1" latinLnBrk="0" hangingPunct="1">
        <a:spcBef>
          <a:spcPct val="0"/>
        </a:spcBef>
        <a:buNone/>
        <a:defRPr sz="4800" kern="1200" spc="-5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tx1"/>
        </a:buClr>
        <a:buSzPct val="88000"/>
        <a:buFont typeface="Wingdings" charset="2"/>
        <a:buChar char="§"/>
        <a:defRPr sz="3200" kern="1200" spc="-50">
          <a:solidFill>
            <a:srgbClr val="3C3D3C"/>
          </a:solidFill>
          <a:latin typeface="+mn-lt"/>
          <a:ea typeface="+mn-ea"/>
          <a:cs typeface="+mn-cs"/>
        </a:defRPr>
      </a:lvl1pPr>
      <a:lvl2pPr marL="742950" indent="-285750" algn="l" defTabSz="457200" rtl="0" eaLnBrk="1" latinLnBrk="0" hangingPunct="1">
        <a:spcBef>
          <a:spcPct val="20000"/>
        </a:spcBef>
        <a:buClr>
          <a:schemeClr val="tx1"/>
        </a:buClr>
        <a:buSzPct val="99000"/>
        <a:buFont typeface="Arial"/>
        <a:buChar char="•"/>
        <a:defRPr sz="2800" kern="1200" spc="-50">
          <a:solidFill>
            <a:srgbClr val="3C3D3C"/>
          </a:solidFill>
          <a:latin typeface="+mn-lt"/>
          <a:ea typeface="+mn-ea"/>
          <a:cs typeface="+mn-cs"/>
        </a:defRPr>
      </a:lvl2pPr>
      <a:lvl3pPr marL="1143000" indent="-228600" algn="l" defTabSz="457200" rtl="0" eaLnBrk="1" latinLnBrk="0" hangingPunct="1">
        <a:spcBef>
          <a:spcPct val="20000"/>
        </a:spcBef>
        <a:buClr>
          <a:schemeClr val="tx1"/>
        </a:buClr>
        <a:buSzPct val="44000"/>
        <a:buFont typeface="Wingdings" charset="2"/>
        <a:buChar char="u"/>
        <a:defRPr sz="2400" kern="1200" spc="-50">
          <a:solidFill>
            <a:srgbClr val="3C3D3C"/>
          </a:solidFill>
          <a:latin typeface="+mn-lt"/>
          <a:ea typeface="+mn-ea"/>
          <a:cs typeface="+mn-cs"/>
        </a:defRPr>
      </a:lvl3pPr>
      <a:lvl4pPr marL="1600200" indent="-228600" algn="l" defTabSz="457200" rtl="0" eaLnBrk="1" latinLnBrk="0" hangingPunct="1">
        <a:spcBef>
          <a:spcPct val="20000"/>
        </a:spcBef>
        <a:buClr>
          <a:schemeClr val="tx1"/>
        </a:buClr>
        <a:buSzPct val="76000"/>
        <a:buFont typeface="Courier New"/>
        <a:buChar char="o"/>
        <a:defRPr sz="2000" kern="1200" spc="-50">
          <a:solidFill>
            <a:srgbClr val="3C3D3C"/>
          </a:solidFill>
          <a:latin typeface="+mn-lt"/>
          <a:ea typeface="+mn-ea"/>
          <a:cs typeface="+mn-cs"/>
        </a:defRPr>
      </a:lvl4pPr>
      <a:lvl5pPr marL="2057400" indent="-228600" algn="l" defTabSz="457200" rtl="0" eaLnBrk="1" latinLnBrk="0" hangingPunct="1">
        <a:spcBef>
          <a:spcPct val="20000"/>
        </a:spcBef>
        <a:buClr>
          <a:schemeClr val="tx1"/>
        </a:buClr>
        <a:buSzPct val="44000"/>
        <a:buFont typeface="Wingdings" charset="2"/>
        <a:buChar char=""/>
        <a:defRPr sz="2000" kern="1200" spc="-50">
          <a:solidFill>
            <a:srgbClr val="3C3D3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476250" y="145716"/>
            <a:ext cx="11362182"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6000" b="0" i="0" u="none" strike="noStrike" cap="none" dirty="0" smtClean="0">
                <a:solidFill>
                  <a:schemeClr val="tx1"/>
                </a:solidFill>
                <a:latin typeface="Calibri"/>
                <a:ea typeface="Calibri"/>
                <a:cs typeface="Calibri"/>
                <a:sym typeface="Calibri"/>
              </a:rPr>
              <a:t/>
            </a:r>
            <a:br>
              <a:rPr lang="en-US" sz="6000" b="0" i="0" u="none" strike="noStrike" cap="none" dirty="0" smtClean="0">
                <a:solidFill>
                  <a:schemeClr val="tx1"/>
                </a:solidFill>
                <a:latin typeface="Calibri"/>
                <a:ea typeface="Calibri"/>
                <a:cs typeface="Calibri"/>
                <a:sym typeface="Calibri"/>
              </a:rPr>
            </a:br>
            <a:r>
              <a:rPr lang="en-US" sz="6000" b="0" i="0" u="none" strike="noStrike" cap="none" dirty="0" smtClean="0">
                <a:solidFill>
                  <a:schemeClr val="tx1"/>
                </a:solidFill>
                <a:sym typeface="Calibri"/>
              </a:rPr>
              <a:t/>
            </a:r>
            <a:br>
              <a:rPr lang="en-US" sz="6000" b="0" i="0" u="none" strike="noStrike" cap="none" dirty="0" smtClean="0">
                <a:solidFill>
                  <a:schemeClr val="tx1"/>
                </a:solidFill>
                <a:sym typeface="Calibri"/>
              </a:rPr>
            </a:br>
            <a:r>
              <a:rPr lang="en-US" sz="6000" b="1" i="0" u="none" strike="noStrike" cap="none" dirty="0" smtClean="0">
                <a:solidFill>
                  <a:schemeClr val="accent6">
                    <a:lumMod val="75000"/>
                  </a:schemeClr>
                </a:solidFill>
                <a:sym typeface="Calibri"/>
              </a:rPr>
              <a:t>Rural Preservation </a:t>
            </a:r>
            <a:r>
              <a:rPr lang="en-US" b="1" dirty="0" smtClean="0">
                <a:solidFill>
                  <a:schemeClr val="accent6">
                    <a:lumMod val="75000"/>
                  </a:schemeClr>
                </a:solidFill>
              </a:rPr>
              <a:t>Forum</a:t>
            </a:r>
            <a:endParaRPr b="1" dirty="0">
              <a:solidFill>
                <a:schemeClr val="accent6">
                  <a:lumMod val="75000"/>
                </a:schemeClr>
              </a:solidFill>
            </a:endParaRPr>
          </a:p>
        </p:txBody>
      </p:sp>
      <p:sp>
        <p:nvSpPr>
          <p:cNvPr id="89" name="Shape 89"/>
          <p:cNvSpPr txBox="1">
            <a:spLocks noGrp="1"/>
          </p:cNvSpPr>
          <p:nvPr>
            <p:ph type="subTitle" idx="1"/>
          </p:nvPr>
        </p:nvSpPr>
        <p:spPr>
          <a:xfrm>
            <a:off x="2032000" y="3268422"/>
            <a:ext cx="9944846" cy="3423023"/>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1000"/>
              </a:spcBef>
              <a:spcAft>
                <a:spcPts val="0"/>
              </a:spcAft>
              <a:buClr>
                <a:schemeClr val="dk1"/>
              </a:buClr>
              <a:buSzPts val="3600"/>
              <a:buFont typeface="Arial"/>
              <a:buNone/>
            </a:pPr>
            <a:endParaRPr lang="en-US" sz="4400" b="1" i="0" u="none" strike="noStrike" cap="none" dirty="0" smtClean="0">
              <a:solidFill>
                <a:schemeClr val="tx1"/>
              </a:solidFill>
              <a:sym typeface="Calibri"/>
            </a:endParaRPr>
          </a:p>
          <a:p>
            <a:pPr algn="l"/>
            <a:r>
              <a:rPr lang="en-US" sz="2800" dirty="0" smtClean="0">
                <a:solidFill>
                  <a:schemeClr val="tx1"/>
                </a:solidFill>
              </a:rPr>
              <a:t>Presenters:</a:t>
            </a:r>
          </a:p>
          <a:p>
            <a:pPr algn="l"/>
            <a:endParaRPr lang="en-US" sz="2800" dirty="0" smtClean="0">
              <a:solidFill>
                <a:schemeClr val="tx1"/>
              </a:solidFill>
            </a:endParaRPr>
          </a:p>
          <a:p>
            <a:pPr algn="l"/>
            <a:r>
              <a:rPr lang="en-US" sz="2800" dirty="0" smtClean="0"/>
              <a:t>Jim </a:t>
            </a:r>
            <a:r>
              <a:rPr lang="en-US" sz="2800" dirty="0"/>
              <a:t>Welsh, Executive Director of Groundswell </a:t>
            </a:r>
            <a:r>
              <a:rPr lang="en-US" sz="2800" dirty="0" smtClean="0"/>
              <a:t>Conservancy</a:t>
            </a:r>
            <a:r>
              <a:rPr lang="en-US" sz="2800" dirty="0"/>
              <a:t> </a:t>
            </a:r>
          </a:p>
          <a:p>
            <a:pPr algn="l"/>
            <a:r>
              <a:rPr lang="en-US" sz="2800" dirty="0"/>
              <a:t>Renée Lauber, DCTA Policy </a:t>
            </a:r>
            <a:r>
              <a:rPr lang="en-US" sz="2800" dirty="0" smtClean="0"/>
              <a:t>Advisor</a:t>
            </a:r>
            <a:endParaRPr lang="en-US" sz="2800" dirty="0" smtClean="0">
              <a:solidFill>
                <a:schemeClr val="tx1"/>
              </a:solidFill>
            </a:endParaRPr>
          </a:p>
          <a:p>
            <a:pPr marL="0" marR="0" lvl="0" indent="0" algn="ctr" rtl="0">
              <a:lnSpc>
                <a:spcPct val="70000"/>
              </a:lnSpc>
              <a:spcBef>
                <a:spcPts val="1000"/>
              </a:spcBef>
              <a:spcAft>
                <a:spcPts val="0"/>
              </a:spcAft>
              <a:buClr>
                <a:schemeClr val="dk1"/>
              </a:buClr>
              <a:buSzPts val="3600"/>
              <a:buFont typeface="Arial"/>
              <a:buNone/>
            </a:pPr>
            <a:endParaRPr lang="en-US" sz="5400" b="1" dirty="0">
              <a:solidFill>
                <a:schemeClr val="tx1"/>
              </a:solidFill>
            </a:endParaRPr>
          </a:p>
          <a:p>
            <a:pPr marL="0" marR="0" lvl="0" indent="0" algn="ctr" rtl="0">
              <a:lnSpc>
                <a:spcPct val="70000"/>
              </a:lnSpc>
              <a:spcBef>
                <a:spcPts val="1000"/>
              </a:spcBef>
              <a:spcAft>
                <a:spcPts val="0"/>
              </a:spcAft>
              <a:buClr>
                <a:schemeClr val="dk1"/>
              </a:buClr>
              <a:buSzPts val="3600"/>
              <a:buFont typeface="Arial"/>
              <a:buNone/>
            </a:pPr>
            <a:endParaRPr sz="5400" b="1" dirty="0">
              <a:solidFill>
                <a:schemeClr val="tx1"/>
              </a:solidFill>
            </a:endParaRPr>
          </a:p>
          <a:p>
            <a:pPr marL="0" marR="0" lvl="0" indent="0" algn="ctr" rtl="0">
              <a:lnSpc>
                <a:spcPct val="70000"/>
              </a:lnSpc>
              <a:spcBef>
                <a:spcPts val="1000"/>
              </a:spcBef>
              <a:spcAft>
                <a:spcPts val="0"/>
              </a:spcAft>
              <a:buClr>
                <a:schemeClr val="dk1"/>
              </a:buClr>
              <a:buSzPts val="1300"/>
              <a:buFont typeface="Arial"/>
              <a:buNone/>
            </a:pPr>
            <a:endParaRPr lang="en-US" sz="1300" b="0" i="0" u="none" strike="noStrike" cap="none" dirty="0" smtClean="0">
              <a:solidFill>
                <a:schemeClr val="tx1"/>
              </a:solidFill>
              <a:latin typeface="Calibri"/>
              <a:ea typeface="Calibri"/>
              <a:cs typeface="Calibri"/>
              <a:sym typeface="Calibri"/>
            </a:endParaRPr>
          </a:p>
          <a:p>
            <a:pPr marL="0" marR="0" lvl="0" indent="0" algn="ctr" rtl="0">
              <a:lnSpc>
                <a:spcPct val="70000"/>
              </a:lnSpc>
              <a:spcBef>
                <a:spcPts val="1000"/>
              </a:spcBef>
              <a:spcAft>
                <a:spcPts val="0"/>
              </a:spcAft>
              <a:buClr>
                <a:schemeClr val="dk1"/>
              </a:buClr>
              <a:buSzPts val="1300"/>
              <a:buFont typeface="Arial"/>
              <a:buNone/>
            </a:pPr>
            <a:endParaRPr lang="en-US" sz="13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19691206"/>
              </p:ext>
            </p:extLst>
          </p:nvPr>
        </p:nvGraphicFramePr>
        <p:xfrm>
          <a:off x="406400" y="228600"/>
          <a:ext cx="10668000" cy="6182591"/>
        </p:xfrm>
        <a:graphic>
          <a:graphicData uri="http://schemas.openxmlformats.org/presentationml/2006/ole">
            <mc:AlternateContent xmlns:mc="http://schemas.openxmlformats.org/markup-compatibility/2006">
              <mc:Choice xmlns:v="urn:schemas-microsoft-com:vml" Requires="v">
                <p:oleObj spid="_x0000_s4105" name="Acrobat Document" r:id="rId3" imgW="7543542" imgH="5829185" progId="AcroExch.Document.DC">
                  <p:embed/>
                </p:oleObj>
              </mc:Choice>
              <mc:Fallback>
                <p:oleObj name="Acrobat Document" r:id="rId3" imgW="7543542" imgH="5829185" progId="AcroExch.Document.DC">
                  <p:embed/>
                  <p:pic>
                    <p:nvPicPr>
                      <p:cNvPr id="0" name=""/>
                      <p:cNvPicPr/>
                      <p:nvPr/>
                    </p:nvPicPr>
                    <p:blipFill>
                      <a:blip r:embed="rId4"/>
                      <a:stretch>
                        <a:fillRect/>
                      </a:stretch>
                    </p:blipFill>
                    <p:spPr>
                      <a:xfrm>
                        <a:off x="406400" y="228600"/>
                        <a:ext cx="10668000" cy="6182591"/>
                      </a:xfrm>
                      <a:prstGeom prst="rect">
                        <a:avLst/>
                      </a:prstGeom>
                    </p:spPr>
                  </p:pic>
                </p:oleObj>
              </mc:Fallback>
            </mc:AlternateContent>
          </a:graphicData>
        </a:graphic>
      </p:graphicFrame>
    </p:spTree>
    <p:extLst>
      <p:ext uri="{BB962C8B-B14F-4D97-AF65-F5344CB8AC3E}">
        <p14:creationId xmlns:p14="http://schemas.microsoft.com/office/powerpoint/2010/main" val="86625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49647700"/>
              </p:ext>
            </p:extLst>
          </p:nvPr>
        </p:nvGraphicFramePr>
        <p:xfrm>
          <a:off x="406400" y="304800"/>
          <a:ext cx="11176000" cy="6286500"/>
        </p:xfrm>
        <a:graphic>
          <a:graphicData uri="http://schemas.openxmlformats.org/presentationml/2006/ole">
            <mc:AlternateContent xmlns:mc="http://schemas.openxmlformats.org/markup-compatibility/2006">
              <mc:Choice xmlns:v="urn:schemas-microsoft-com:vml" Requires="v">
                <p:oleObj spid="_x0000_s5129" name="Acrobat Document" r:id="rId3" imgW="6857828" imgH="5143500" progId="AcroExch.Document.DC">
                  <p:embed/>
                </p:oleObj>
              </mc:Choice>
              <mc:Fallback>
                <p:oleObj name="Acrobat Document" r:id="rId3" imgW="6857828" imgH="5143500" progId="AcroExch.Document.DC">
                  <p:embed/>
                  <p:pic>
                    <p:nvPicPr>
                      <p:cNvPr id="0" name=""/>
                      <p:cNvPicPr/>
                      <p:nvPr/>
                    </p:nvPicPr>
                    <p:blipFill>
                      <a:blip r:embed="rId4"/>
                      <a:stretch>
                        <a:fillRect/>
                      </a:stretch>
                    </p:blipFill>
                    <p:spPr>
                      <a:xfrm>
                        <a:off x="406400" y="304800"/>
                        <a:ext cx="11176000" cy="6286500"/>
                      </a:xfrm>
                      <a:prstGeom prst="rect">
                        <a:avLst/>
                      </a:prstGeom>
                    </p:spPr>
                  </p:pic>
                </p:oleObj>
              </mc:Fallback>
            </mc:AlternateContent>
          </a:graphicData>
        </a:graphic>
      </p:graphicFrame>
    </p:spTree>
    <p:extLst>
      <p:ext uri="{BB962C8B-B14F-4D97-AF65-F5344CB8AC3E}">
        <p14:creationId xmlns:p14="http://schemas.microsoft.com/office/powerpoint/2010/main" val="1673955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44353"/>
            <a:ext cx="4572000" cy="3232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2209800"/>
            <a:ext cx="500380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0" y="1524001"/>
            <a:ext cx="3657600" cy="461665"/>
          </a:xfrm>
          <a:prstGeom prst="rect">
            <a:avLst/>
          </a:prstGeom>
          <a:noFill/>
        </p:spPr>
        <p:txBody>
          <a:bodyPr wrap="square" rtlCol="0">
            <a:spAutoFit/>
          </a:bodyPr>
          <a:lstStyle/>
          <a:p>
            <a:r>
              <a:rPr lang="en-US" sz="2400" dirty="0" smtClean="0">
                <a:latin typeface="Adobe Garamond Pro" pitchFamily="18" charset="0"/>
              </a:rPr>
              <a:t>Rate of development</a:t>
            </a:r>
            <a:endParaRPr lang="en-US" sz="2400" dirty="0">
              <a:latin typeface="Adobe Garamond Pro" pitchFamily="18" charset="0"/>
            </a:endParaRPr>
          </a:p>
        </p:txBody>
      </p:sp>
      <p:sp>
        <p:nvSpPr>
          <p:cNvPr id="4" name="TextBox 3"/>
          <p:cNvSpPr txBox="1"/>
          <p:nvPr/>
        </p:nvSpPr>
        <p:spPr>
          <a:xfrm>
            <a:off x="1354348" y="1905001"/>
            <a:ext cx="3692105" cy="461665"/>
          </a:xfrm>
          <a:prstGeom prst="rect">
            <a:avLst/>
          </a:prstGeom>
          <a:noFill/>
        </p:spPr>
        <p:txBody>
          <a:bodyPr wrap="square" rtlCol="0">
            <a:spAutoFit/>
          </a:bodyPr>
          <a:lstStyle/>
          <a:p>
            <a:r>
              <a:rPr lang="en-US" sz="2400" dirty="0" smtClean="0">
                <a:latin typeface="Adobe Garamond Pro" pitchFamily="18" charset="0"/>
              </a:rPr>
              <a:t>Crop and pasture loss</a:t>
            </a:r>
            <a:endParaRPr lang="en-US" sz="2400" dirty="0">
              <a:latin typeface="Adobe Garamond Pro" pitchFamily="18" charset="0"/>
            </a:endParaRPr>
          </a:p>
        </p:txBody>
      </p:sp>
      <p:sp>
        <p:nvSpPr>
          <p:cNvPr id="6" name="TextBox 5"/>
          <p:cNvSpPr txBox="1"/>
          <p:nvPr/>
        </p:nvSpPr>
        <p:spPr>
          <a:xfrm>
            <a:off x="1794295" y="320464"/>
            <a:ext cx="9245600" cy="646331"/>
          </a:xfrm>
          <a:prstGeom prst="rect">
            <a:avLst/>
          </a:prstGeom>
          <a:noFill/>
        </p:spPr>
        <p:txBody>
          <a:bodyPr wrap="square" rtlCol="0">
            <a:spAutoFit/>
          </a:bodyPr>
          <a:lstStyle/>
          <a:p>
            <a:r>
              <a:rPr lang="en-US" sz="3600" dirty="0">
                <a:latin typeface="Adobe Garamond Pro" pitchFamily="18" charset="0"/>
              </a:rPr>
              <a:t>Changes between 2010 and 2016</a:t>
            </a:r>
          </a:p>
        </p:txBody>
      </p:sp>
      <p:sp>
        <p:nvSpPr>
          <p:cNvPr id="8" name="Rectangle 7"/>
          <p:cNvSpPr/>
          <p:nvPr/>
        </p:nvSpPr>
        <p:spPr>
          <a:xfrm>
            <a:off x="508000" y="2514600"/>
            <a:ext cx="101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0" y="2025134"/>
            <a:ext cx="1117600" cy="946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933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71611767"/>
              </p:ext>
            </p:extLst>
          </p:nvPr>
        </p:nvGraphicFramePr>
        <p:xfrm>
          <a:off x="609600" y="381000"/>
          <a:ext cx="10566400" cy="5943600"/>
        </p:xfrm>
        <a:graphic>
          <a:graphicData uri="http://schemas.openxmlformats.org/presentationml/2006/ole">
            <mc:AlternateContent xmlns:mc="http://schemas.openxmlformats.org/markup-compatibility/2006">
              <mc:Choice xmlns:v="urn:schemas-microsoft-com:vml" Requires="v">
                <p:oleObj spid="_x0000_s6153" name="Acrobat Document" r:id="rId3" imgW="6857828" imgH="5143500" progId="AcroExch.Document.DC">
                  <p:embed/>
                </p:oleObj>
              </mc:Choice>
              <mc:Fallback>
                <p:oleObj name="Acrobat Document" r:id="rId3" imgW="6857828" imgH="5143500" progId="AcroExch.Document.DC">
                  <p:embed/>
                  <p:pic>
                    <p:nvPicPr>
                      <p:cNvPr id="0" name=""/>
                      <p:cNvPicPr/>
                      <p:nvPr/>
                    </p:nvPicPr>
                    <p:blipFill>
                      <a:blip r:embed="rId4"/>
                      <a:stretch>
                        <a:fillRect/>
                      </a:stretch>
                    </p:blipFill>
                    <p:spPr>
                      <a:xfrm>
                        <a:off x="609600" y="381000"/>
                        <a:ext cx="10566400" cy="5943600"/>
                      </a:xfrm>
                      <a:prstGeom prst="rect">
                        <a:avLst/>
                      </a:prstGeom>
                    </p:spPr>
                  </p:pic>
                </p:oleObj>
              </mc:Fallback>
            </mc:AlternateContent>
          </a:graphicData>
        </a:graphic>
      </p:graphicFrame>
    </p:spTree>
    <p:extLst>
      <p:ext uri="{BB962C8B-B14F-4D97-AF65-F5344CB8AC3E}">
        <p14:creationId xmlns:p14="http://schemas.microsoft.com/office/powerpoint/2010/main" val="1134323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1200" y="457200"/>
            <a:ext cx="8331200" cy="2308324"/>
          </a:xfrm>
          <a:prstGeom prst="rect">
            <a:avLst/>
          </a:prstGeom>
          <a:noFill/>
        </p:spPr>
        <p:txBody>
          <a:bodyPr wrap="square" rtlCol="0">
            <a:spAutoFit/>
          </a:bodyPr>
          <a:lstStyle/>
          <a:p>
            <a:r>
              <a:rPr lang="en-US" sz="3600" dirty="0" smtClean="0">
                <a:latin typeface="Adobe Garamond Pro" pitchFamily="18" charset="0"/>
              </a:rPr>
              <a:t>2,750 Dane County Farms </a:t>
            </a:r>
            <a:r>
              <a:rPr lang="en-US" sz="1200" dirty="0" smtClean="0">
                <a:latin typeface="Adobe Garamond Pro" pitchFamily="18" charset="0"/>
              </a:rPr>
              <a:t>(2012)</a:t>
            </a:r>
          </a:p>
          <a:p>
            <a:endParaRPr lang="en-US" sz="3600" dirty="0" smtClean="0">
              <a:latin typeface="Adobe Garamond Pro" pitchFamily="18" charset="0"/>
            </a:endParaRPr>
          </a:p>
          <a:p>
            <a:r>
              <a:rPr lang="en-US" sz="2400" dirty="0" smtClean="0">
                <a:latin typeface="Adobe Garamond Pro" pitchFamily="18" charset="0"/>
              </a:rPr>
              <a:t>Total acres:  504,420</a:t>
            </a:r>
          </a:p>
          <a:p>
            <a:r>
              <a:rPr lang="en-US" sz="2400" dirty="0" smtClean="0">
                <a:latin typeface="Adobe Garamond Pro" pitchFamily="18" charset="0"/>
              </a:rPr>
              <a:t>Average size:  183 acres</a:t>
            </a:r>
          </a:p>
          <a:p>
            <a:r>
              <a:rPr lang="en-US" sz="2400" dirty="0" smtClean="0">
                <a:latin typeface="Adobe Garamond Pro" pitchFamily="18" charset="0"/>
              </a:rPr>
              <a:t>Median size:  68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0633" y="1371600"/>
            <a:ext cx="6979728" cy="5234796"/>
          </a:xfrm>
          <a:prstGeom prst="rect">
            <a:avLst/>
          </a:prstGeom>
        </p:spPr>
      </p:pic>
    </p:spTree>
    <p:extLst>
      <p:ext uri="{BB962C8B-B14F-4D97-AF65-F5344CB8AC3E}">
        <p14:creationId xmlns:p14="http://schemas.microsoft.com/office/powerpoint/2010/main" val="3006637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200" y="533400"/>
            <a:ext cx="9956800" cy="3785652"/>
          </a:xfrm>
          <a:prstGeom prst="rect">
            <a:avLst/>
          </a:prstGeom>
          <a:noFill/>
        </p:spPr>
        <p:txBody>
          <a:bodyPr wrap="square" rtlCol="0">
            <a:spAutoFit/>
          </a:bodyPr>
          <a:lstStyle/>
          <a:p>
            <a:r>
              <a:rPr lang="en-US" sz="3200" dirty="0" smtClean="0">
                <a:latin typeface="Adobe Garamond Pro" pitchFamily="18" charset="0"/>
              </a:rPr>
              <a:t>Agriculture is very important to </a:t>
            </a:r>
            <a:r>
              <a:rPr lang="en-US" sz="3200" dirty="0">
                <a:latin typeface="Adobe Garamond Pro" pitchFamily="18" charset="0"/>
              </a:rPr>
              <a:t>Dane </a:t>
            </a:r>
            <a:r>
              <a:rPr lang="en-US" sz="3200" dirty="0" smtClean="0">
                <a:latin typeface="Adobe Garamond Pro" pitchFamily="18" charset="0"/>
              </a:rPr>
              <a:t>County</a:t>
            </a:r>
          </a:p>
          <a:p>
            <a:endParaRPr lang="en-US" sz="3200" dirty="0">
              <a:latin typeface="Adobe Garamond Pro" pitchFamily="18" charset="0"/>
            </a:endParaRPr>
          </a:p>
          <a:p>
            <a:r>
              <a:rPr lang="en-US" sz="2400" dirty="0">
                <a:latin typeface="Adobe Garamond Pro" pitchFamily="18" charset="0"/>
              </a:rPr>
              <a:t>• </a:t>
            </a:r>
            <a:r>
              <a:rPr lang="en-US" sz="2400" dirty="0" smtClean="0">
                <a:latin typeface="Adobe Garamond Pro" pitchFamily="18" charset="0"/>
              </a:rPr>
              <a:t>$3.4 </a:t>
            </a:r>
            <a:r>
              <a:rPr lang="en-US" sz="2400" dirty="0">
                <a:latin typeface="Adobe Garamond Pro" pitchFamily="18" charset="0"/>
              </a:rPr>
              <a:t>billion in economic activity</a:t>
            </a:r>
          </a:p>
          <a:p>
            <a:r>
              <a:rPr lang="en-US" sz="2400" dirty="0">
                <a:latin typeface="Adobe Garamond Pro" pitchFamily="18" charset="0"/>
              </a:rPr>
              <a:t>• Every $1 of sales from agricultural </a:t>
            </a:r>
            <a:r>
              <a:rPr lang="en-US" sz="2400" dirty="0" smtClean="0">
                <a:latin typeface="Adobe Garamond Pro" pitchFamily="18" charset="0"/>
              </a:rPr>
              <a:t>products generates </a:t>
            </a:r>
            <a:r>
              <a:rPr lang="en-US" sz="2400" dirty="0">
                <a:latin typeface="Adobe Garamond Pro" pitchFamily="18" charset="0"/>
              </a:rPr>
              <a:t>an additional $.55 of economic </a:t>
            </a:r>
            <a:r>
              <a:rPr lang="en-US" sz="2400" dirty="0" smtClean="0">
                <a:latin typeface="Adobe Garamond Pro" pitchFamily="18" charset="0"/>
              </a:rPr>
              <a:t>activity in </a:t>
            </a:r>
            <a:r>
              <a:rPr lang="en-US" sz="2400" dirty="0">
                <a:latin typeface="Adobe Garamond Pro" pitchFamily="18" charset="0"/>
              </a:rPr>
              <a:t>other parts of the county’s economy</a:t>
            </a:r>
          </a:p>
          <a:p>
            <a:r>
              <a:rPr lang="en-US" sz="2400" dirty="0">
                <a:latin typeface="Adobe Garamond Pro" pitchFamily="18" charset="0"/>
              </a:rPr>
              <a:t>• Provides 17,294 jobs for Dane </a:t>
            </a:r>
            <a:r>
              <a:rPr lang="en-US" sz="2400" dirty="0" smtClean="0">
                <a:latin typeface="Adobe Garamond Pro" pitchFamily="18" charset="0"/>
              </a:rPr>
              <a:t>County Residents</a:t>
            </a:r>
          </a:p>
          <a:p>
            <a:endParaRPr lang="en-US" sz="2400" dirty="0">
              <a:latin typeface="Adobe Garamond Pro" pitchFamily="18" charset="0"/>
            </a:endParaRPr>
          </a:p>
          <a:p>
            <a:endParaRPr lang="en-US" dirty="0">
              <a:latin typeface="Adobe Garamond Pro" pitchFamily="18" charset="0"/>
            </a:endParaRPr>
          </a:p>
          <a:p>
            <a:endParaRPr lang="en-US" dirty="0" smtClean="0">
              <a:latin typeface="Adobe Garamond Pro" pitchFamily="18" charset="0"/>
            </a:endParaRPr>
          </a:p>
          <a:p>
            <a:r>
              <a:rPr lang="en-US" sz="1400" dirty="0" smtClean="0">
                <a:latin typeface="Adobe Garamond Pro" pitchFamily="18" charset="0"/>
              </a:rPr>
              <a:t>Alison Volk, DATCP and </a:t>
            </a:r>
            <a:r>
              <a:rPr lang="en-US" sz="1400" dirty="0">
                <a:latin typeface="Adobe Garamond Pro" pitchFamily="18" charset="0"/>
              </a:rPr>
              <a:t>UW Extension’s 2014 Dane County Agriculture: Value &amp; Economic Impact bulletin</a:t>
            </a:r>
          </a:p>
          <a:p>
            <a:endParaRPr lang="en-US" dirty="0"/>
          </a:p>
        </p:txBody>
      </p:sp>
    </p:spTree>
    <p:extLst>
      <p:ext uri="{BB962C8B-B14F-4D97-AF65-F5344CB8AC3E}">
        <p14:creationId xmlns:p14="http://schemas.microsoft.com/office/powerpoint/2010/main" val="2783001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0" lvl="0" indent="0">
              <a:spcBef>
                <a:spcPts val="0"/>
              </a:spcBef>
              <a:buNone/>
            </a:pPr>
            <a:r>
              <a:rPr lang="en-US" dirty="0"/>
              <a:t>Land </a:t>
            </a:r>
            <a:r>
              <a:rPr lang="en-US" dirty="0" smtClean="0"/>
              <a:t>Ethic</a:t>
            </a:r>
          </a:p>
          <a:p>
            <a:pPr marL="0" lvl="0" indent="0">
              <a:spcBef>
                <a:spcPts val="0"/>
              </a:spcBef>
              <a:buNone/>
            </a:pPr>
            <a:endParaRPr lang="en-US" dirty="0" smtClean="0"/>
          </a:p>
          <a:p>
            <a:pPr marL="0" lvl="0" indent="0">
              <a:spcBef>
                <a:spcPts val="0"/>
              </a:spcBef>
              <a:buNone/>
            </a:pPr>
            <a:r>
              <a:rPr lang="en-US" dirty="0" smtClean="0"/>
              <a:t>Want </a:t>
            </a:r>
            <a:r>
              <a:rPr lang="en-US" dirty="0"/>
              <a:t>to keep enough fertile land available for farming so </a:t>
            </a:r>
            <a:r>
              <a:rPr lang="en-US" dirty="0" smtClean="0"/>
              <a:t>we don't </a:t>
            </a:r>
            <a:r>
              <a:rPr lang="en-US" dirty="0"/>
              <a:t>risk becoming dependent on other nations to feed our growing population.</a:t>
            </a:r>
          </a:p>
          <a:p>
            <a:pPr marL="0" lvl="0" indent="0">
              <a:spcBef>
                <a:spcPts val="0"/>
              </a:spcBef>
              <a:buNone/>
            </a:pPr>
            <a:endParaRPr lang="en-US" dirty="0"/>
          </a:p>
          <a:p>
            <a:pPr marL="0" lvl="0" indent="0">
              <a:spcBef>
                <a:spcPts val="0"/>
              </a:spcBef>
              <a:buNone/>
            </a:pPr>
            <a:endParaRPr lang="en-US" dirty="0"/>
          </a:p>
          <a:p>
            <a:endParaRPr lang="en-US" dirty="0"/>
          </a:p>
        </p:txBody>
      </p:sp>
      <p:pic>
        <p:nvPicPr>
          <p:cNvPr id="4" name="Shape 122" descr="Molloy3"/>
          <p:cNvPicPr preferRelativeResize="0"/>
          <p:nvPr/>
        </p:nvPicPr>
        <p:blipFill rotWithShape="1">
          <a:blip r:embed="rId2">
            <a:alphaModFix/>
          </a:blip>
          <a:srcRect/>
          <a:stretch/>
        </p:blipFill>
        <p:spPr>
          <a:xfrm>
            <a:off x="7924799" y="4030133"/>
            <a:ext cx="4022279" cy="2827867"/>
          </a:xfrm>
          <a:prstGeom prst="rect">
            <a:avLst/>
          </a:prstGeom>
          <a:noFill/>
          <a:ln>
            <a:noFill/>
          </a:ln>
        </p:spPr>
      </p:pic>
      <p:sp>
        <p:nvSpPr>
          <p:cNvPr id="5" name="Shape 121"/>
          <p:cNvSpPr txBox="1">
            <a:spLocks/>
          </p:cNvSpPr>
          <p:nvPr/>
        </p:nvSpPr>
        <p:spPr>
          <a:xfrm>
            <a:off x="736600" y="265643"/>
            <a:ext cx="10515600" cy="132556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pPr algn="ctr">
              <a:buClr>
                <a:schemeClr val="dk1"/>
              </a:buClr>
              <a:buSzPts val="4400"/>
              <a:buFont typeface="Calibri"/>
              <a:buNone/>
            </a:pPr>
            <a:r>
              <a:rPr lang="en-US" dirty="0" smtClean="0"/>
              <a:t>Why Protect Farmland?</a:t>
            </a:r>
            <a:endParaRPr lang="en-US" dirty="0"/>
          </a:p>
        </p:txBody>
      </p:sp>
      <p:cxnSp>
        <p:nvCxnSpPr>
          <p:cNvPr id="6" name="Straight Connector 5"/>
          <p:cNvCxnSpPr/>
          <p:nvPr/>
        </p:nvCxnSpPr>
        <p:spPr>
          <a:xfrm>
            <a:off x="1524000" y="1591205"/>
            <a:ext cx="866986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5038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97523" y="1521875"/>
            <a:ext cx="10515600" cy="43513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3200" b="0" i="0" u="none" dirty="0">
                <a:solidFill>
                  <a:schemeClr val="dk1"/>
                </a:solidFill>
                <a:sym typeface="Calibri"/>
              </a:rPr>
              <a:t>Business decision</a:t>
            </a:r>
            <a:endParaRPr sz="3200" dirty="0"/>
          </a:p>
          <a:p>
            <a:pPr marL="685800" marR="0" lvl="1" indent="-228600" algn="l" rtl="0">
              <a:lnSpc>
                <a:spcPct val="90000"/>
              </a:lnSpc>
              <a:spcBef>
                <a:spcPts val="500"/>
              </a:spcBef>
              <a:spcAft>
                <a:spcPts val="0"/>
              </a:spcAft>
              <a:buClr>
                <a:schemeClr val="dk1"/>
              </a:buClr>
              <a:buSzPts val="2400"/>
              <a:buFont typeface="Arial"/>
              <a:buChar char="•"/>
            </a:pPr>
            <a:r>
              <a:rPr lang="en-US" sz="3200" b="0" i="0" u="none" strike="noStrike" cap="none" dirty="0">
                <a:solidFill>
                  <a:schemeClr val="dk1"/>
                </a:solidFill>
                <a:sym typeface="Calibri"/>
              </a:rPr>
              <a:t>Liquidate capital without having to sell land</a:t>
            </a:r>
            <a:endParaRPr sz="3200" dirty="0"/>
          </a:p>
          <a:p>
            <a:pPr marL="685800" marR="0" lvl="1" indent="-228600" algn="l" rtl="0">
              <a:lnSpc>
                <a:spcPct val="90000"/>
              </a:lnSpc>
              <a:spcBef>
                <a:spcPts val="500"/>
              </a:spcBef>
              <a:spcAft>
                <a:spcPts val="0"/>
              </a:spcAft>
              <a:buClr>
                <a:schemeClr val="dk1"/>
              </a:buClr>
              <a:buSzPts val="2400"/>
              <a:buFont typeface="Arial"/>
              <a:buChar char="•"/>
            </a:pPr>
            <a:r>
              <a:rPr lang="en-US" sz="3200" b="0" i="0" u="none" strike="noStrike" cap="none" dirty="0">
                <a:solidFill>
                  <a:schemeClr val="dk1"/>
                </a:solidFill>
                <a:sym typeface="Calibri"/>
              </a:rPr>
              <a:t>Donation can be significant tax deduction</a:t>
            </a:r>
            <a:endParaRPr sz="3200" dirty="0"/>
          </a:p>
          <a:p>
            <a:pPr marL="685800" marR="0" lvl="1" indent="-76200" algn="l" rtl="0">
              <a:lnSpc>
                <a:spcPct val="90000"/>
              </a:lnSpc>
              <a:spcBef>
                <a:spcPts val="500"/>
              </a:spcBef>
              <a:spcAft>
                <a:spcPts val="0"/>
              </a:spcAft>
              <a:buClr>
                <a:schemeClr val="dk1"/>
              </a:buClr>
              <a:buSzPts val="2400"/>
              <a:buFont typeface="Arial"/>
              <a:buNone/>
            </a:pPr>
            <a:endParaRPr sz="3200" b="0" i="0" u="none" strike="noStrike" cap="none" dirty="0">
              <a:solidFill>
                <a:schemeClr val="dk1"/>
              </a:solidFill>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3200" b="0" i="0" u="none" dirty="0">
                <a:solidFill>
                  <a:schemeClr val="dk1"/>
                </a:solidFill>
                <a:sym typeface="Calibri"/>
              </a:rPr>
              <a:t>Estate Planning</a:t>
            </a:r>
            <a:endParaRPr sz="3200" dirty="0"/>
          </a:p>
          <a:p>
            <a:pPr marL="685800" marR="0" lvl="1" indent="-228600" algn="l" rtl="0">
              <a:lnSpc>
                <a:spcPct val="90000"/>
              </a:lnSpc>
              <a:spcBef>
                <a:spcPts val="500"/>
              </a:spcBef>
              <a:spcAft>
                <a:spcPts val="0"/>
              </a:spcAft>
              <a:buClr>
                <a:schemeClr val="dk1"/>
              </a:buClr>
              <a:buSzPts val="2400"/>
              <a:buFont typeface="Arial"/>
              <a:buChar char="•"/>
            </a:pPr>
            <a:r>
              <a:rPr lang="en-US" sz="3200" b="0" i="0" u="none" strike="noStrike" cap="none" dirty="0">
                <a:solidFill>
                  <a:schemeClr val="dk1"/>
                </a:solidFill>
                <a:sym typeface="Calibri"/>
              </a:rPr>
              <a:t>Divide assets</a:t>
            </a:r>
            <a:endParaRPr sz="3200" dirty="0"/>
          </a:p>
          <a:p>
            <a:pPr marL="685800" marR="0" lvl="1" indent="-228600" algn="l" rtl="0">
              <a:lnSpc>
                <a:spcPct val="90000"/>
              </a:lnSpc>
              <a:spcBef>
                <a:spcPts val="500"/>
              </a:spcBef>
              <a:spcAft>
                <a:spcPts val="0"/>
              </a:spcAft>
              <a:buClr>
                <a:schemeClr val="dk1"/>
              </a:buClr>
              <a:buSzPts val="2400"/>
              <a:buFont typeface="Arial"/>
              <a:buChar char="•"/>
            </a:pPr>
            <a:r>
              <a:rPr lang="en-US" sz="3200" b="0" i="0" u="none" strike="noStrike" cap="none" dirty="0">
                <a:solidFill>
                  <a:schemeClr val="dk1"/>
                </a:solidFill>
                <a:sym typeface="Calibri"/>
              </a:rPr>
              <a:t>Reduce estate tax</a:t>
            </a:r>
            <a:endParaRPr sz="3200" dirty="0"/>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135" name="Shape 13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Why </a:t>
            </a:r>
            <a:r>
              <a:rPr lang="en-US" dirty="0" smtClean="0"/>
              <a:t>Protect Farmland</a:t>
            </a:r>
            <a:r>
              <a:rPr lang="en-US" sz="4400" b="0" i="0" u="none" strike="noStrike" cap="none" dirty="0" smtClean="0">
                <a:solidFill>
                  <a:schemeClr val="dk1"/>
                </a:solidFill>
                <a:latin typeface="Calibri"/>
                <a:ea typeface="Calibri"/>
                <a:cs typeface="Calibri"/>
                <a:sym typeface="Calibri"/>
              </a:rPr>
              <a:t>?</a:t>
            </a:r>
            <a:endParaRPr dirty="0"/>
          </a:p>
        </p:txBody>
      </p:sp>
      <p:pic>
        <p:nvPicPr>
          <p:cNvPr id="136" name="Shape 136"/>
          <p:cNvPicPr preferRelativeResize="0"/>
          <p:nvPr/>
        </p:nvPicPr>
        <p:blipFill rotWithShape="1">
          <a:blip r:embed="rId3">
            <a:alphaModFix/>
          </a:blip>
          <a:srcRect/>
          <a:stretch/>
        </p:blipFill>
        <p:spPr>
          <a:xfrm>
            <a:off x="7512215" y="3023974"/>
            <a:ext cx="3116761" cy="3508399"/>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379829" y="1690687"/>
            <a:ext cx="7033846" cy="53175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None/>
            </a:pPr>
            <a:endParaRPr lang="en-US" sz="3200" b="0" i="0" u="none" dirty="0" smtClean="0">
              <a:solidFill>
                <a:schemeClr val="dk1"/>
              </a:solidFill>
              <a:sym typeface="Calibri"/>
            </a:endParaRPr>
          </a:p>
          <a:p>
            <a:pPr marR="0" lvl="0" indent="-457200" algn="l" rtl="0">
              <a:lnSpc>
                <a:spcPct val="90000"/>
              </a:lnSpc>
              <a:spcBef>
                <a:spcPts val="0"/>
              </a:spcBef>
              <a:spcAft>
                <a:spcPts val="0"/>
              </a:spcAft>
              <a:buClr>
                <a:schemeClr val="dk1"/>
              </a:buClr>
              <a:buSzPts val="2800"/>
              <a:buFont typeface="Wingdings" panose="05000000000000000000" pitchFamily="2" charset="2"/>
              <a:buChar char="ü"/>
            </a:pPr>
            <a:r>
              <a:rPr lang="en-US" sz="3200" b="0" i="0" u="none" strike="noStrike" cap="none" dirty="0" smtClean="0">
                <a:solidFill>
                  <a:schemeClr val="dk1"/>
                </a:solidFill>
                <a:sym typeface="Calibri"/>
              </a:rPr>
              <a:t>Encourages </a:t>
            </a:r>
            <a:r>
              <a:rPr lang="en-US" sz="3200" b="0" i="0" u="none" strike="noStrike" cap="none" dirty="0">
                <a:solidFill>
                  <a:schemeClr val="dk1"/>
                </a:solidFill>
                <a:sym typeface="Calibri"/>
              </a:rPr>
              <a:t>farmers and ag </a:t>
            </a:r>
            <a:r>
              <a:rPr lang="en-US" sz="3200" b="0" i="0" u="none" strike="noStrike" cap="none" dirty="0" smtClean="0">
                <a:solidFill>
                  <a:schemeClr val="dk1"/>
                </a:solidFill>
                <a:sym typeface="Calibri"/>
              </a:rPr>
              <a:t>business </a:t>
            </a:r>
            <a:r>
              <a:rPr lang="en-US" sz="3200" b="0" i="0" u="none" strike="noStrike" cap="none" dirty="0">
                <a:solidFill>
                  <a:schemeClr val="dk1"/>
                </a:solidFill>
                <a:sym typeface="Calibri"/>
              </a:rPr>
              <a:t>to reinvest in </a:t>
            </a:r>
            <a:r>
              <a:rPr lang="en-US" sz="3200" b="0" i="0" u="none" strike="noStrike" cap="none" dirty="0" smtClean="0">
                <a:solidFill>
                  <a:schemeClr val="dk1"/>
                </a:solidFill>
                <a:sym typeface="Calibri"/>
              </a:rPr>
              <a:t>operations</a:t>
            </a:r>
            <a:endParaRPr lang="en-US" sz="3200" dirty="0"/>
          </a:p>
          <a:p>
            <a:pPr marR="0" lvl="0" indent="-457200" algn="l" rtl="0">
              <a:lnSpc>
                <a:spcPct val="90000"/>
              </a:lnSpc>
              <a:spcBef>
                <a:spcPts val="0"/>
              </a:spcBef>
              <a:spcAft>
                <a:spcPts val="0"/>
              </a:spcAft>
              <a:buClr>
                <a:schemeClr val="dk1"/>
              </a:buClr>
              <a:buSzPts val="2800"/>
              <a:buFont typeface="Wingdings" panose="05000000000000000000" pitchFamily="2" charset="2"/>
              <a:buChar char="ü"/>
            </a:pPr>
            <a:r>
              <a:rPr lang="en-US" sz="3200" b="0" i="0" u="none" strike="noStrike" cap="none" dirty="0" smtClean="0">
                <a:solidFill>
                  <a:schemeClr val="dk1"/>
                </a:solidFill>
                <a:sym typeface="Calibri"/>
              </a:rPr>
              <a:t>Keeps </a:t>
            </a:r>
            <a:r>
              <a:rPr lang="en-US" sz="3200" b="0" i="0" u="none" strike="noStrike" cap="none" dirty="0">
                <a:solidFill>
                  <a:schemeClr val="dk1"/>
                </a:solidFill>
                <a:sym typeface="Calibri"/>
              </a:rPr>
              <a:t>land affordable </a:t>
            </a:r>
            <a:r>
              <a:rPr lang="en-US" sz="3200" b="0" i="0" u="none" strike="noStrike" cap="none" dirty="0" smtClean="0">
                <a:solidFill>
                  <a:schemeClr val="dk1"/>
                </a:solidFill>
                <a:sym typeface="Calibri"/>
              </a:rPr>
              <a:t>for other </a:t>
            </a:r>
            <a:r>
              <a:rPr lang="en-US" sz="3200" b="0" i="0" u="none" strike="noStrike" cap="none" dirty="0">
                <a:solidFill>
                  <a:schemeClr val="dk1"/>
                </a:solidFill>
                <a:sym typeface="Calibri"/>
              </a:rPr>
              <a:t>famers, including </a:t>
            </a:r>
            <a:r>
              <a:rPr lang="en-US" sz="3200" b="0" i="0" u="none" strike="noStrike" cap="none" dirty="0" smtClean="0">
                <a:solidFill>
                  <a:schemeClr val="dk1"/>
                </a:solidFill>
                <a:sym typeface="Calibri"/>
              </a:rPr>
              <a:t>heirs</a:t>
            </a:r>
            <a:endParaRPr lang="en-US" sz="3200" dirty="0"/>
          </a:p>
          <a:p>
            <a:pPr marR="0" lvl="0" indent="-457200" algn="l" rtl="0">
              <a:lnSpc>
                <a:spcPct val="90000"/>
              </a:lnSpc>
              <a:spcBef>
                <a:spcPts val="0"/>
              </a:spcBef>
              <a:spcAft>
                <a:spcPts val="0"/>
              </a:spcAft>
              <a:buClr>
                <a:schemeClr val="dk1"/>
              </a:buClr>
              <a:buSzPts val="2800"/>
              <a:buFont typeface="Wingdings" panose="05000000000000000000" pitchFamily="2" charset="2"/>
              <a:buChar char="ü"/>
            </a:pPr>
            <a:r>
              <a:rPr lang="en-US" sz="3200" b="0" i="0" u="none" strike="noStrike" cap="none" dirty="0" smtClean="0">
                <a:solidFill>
                  <a:schemeClr val="dk1"/>
                </a:solidFill>
                <a:sym typeface="Calibri"/>
              </a:rPr>
              <a:t>Voluntary</a:t>
            </a:r>
            <a:r>
              <a:rPr lang="en-US" sz="3200" b="0" i="0" u="none" strike="noStrike" cap="none" dirty="0">
                <a:solidFill>
                  <a:schemeClr val="dk1"/>
                </a:solidFill>
                <a:sym typeface="Calibri"/>
              </a:rPr>
              <a:t>, </a:t>
            </a:r>
            <a:r>
              <a:rPr lang="en-US" sz="3200" b="0" i="0" u="none" strike="noStrike" cap="none" dirty="0" smtClean="0">
                <a:solidFill>
                  <a:schemeClr val="dk1"/>
                </a:solidFill>
                <a:sym typeface="Calibri"/>
              </a:rPr>
              <a:t>non-regulatory</a:t>
            </a:r>
            <a:endParaRPr lang="en-US" sz="3200" dirty="0"/>
          </a:p>
          <a:p>
            <a:pPr marR="0" lvl="0" indent="-457200" algn="l" rtl="0">
              <a:lnSpc>
                <a:spcPct val="90000"/>
              </a:lnSpc>
              <a:spcBef>
                <a:spcPts val="0"/>
              </a:spcBef>
              <a:spcAft>
                <a:spcPts val="0"/>
              </a:spcAft>
              <a:buClr>
                <a:schemeClr val="dk1"/>
              </a:buClr>
              <a:buSzPts val="2800"/>
              <a:buFont typeface="Wingdings" panose="05000000000000000000" pitchFamily="2" charset="2"/>
              <a:buChar char="ü"/>
            </a:pPr>
            <a:r>
              <a:rPr lang="en-US" sz="3200" b="0" i="0" u="none" strike="noStrike" cap="none" dirty="0" smtClean="0">
                <a:solidFill>
                  <a:schemeClr val="dk1"/>
                </a:solidFill>
                <a:sym typeface="Calibri"/>
              </a:rPr>
              <a:t>Compensates landowners</a:t>
            </a:r>
          </a:p>
          <a:p>
            <a:pPr marR="0" lvl="0" indent="-457200" algn="l" rtl="0">
              <a:lnSpc>
                <a:spcPct val="90000"/>
              </a:lnSpc>
              <a:spcBef>
                <a:spcPts val="0"/>
              </a:spcBef>
              <a:spcAft>
                <a:spcPts val="0"/>
              </a:spcAft>
              <a:buClr>
                <a:schemeClr val="dk1"/>
              </a:buClr>
              <a:buSzPts val="2800"/>
              <a:buFont typeface="Wingdings" panose="05000000000000000000" pitchFamily="2" charset="2"/>
              <a:buChar char="ü"/>
            </a:pPr>
            <a:r>
              <a:rPr lang="en-US" sz="3200" dirty="0" smtClean="0"/>
              <a:t>Permanent protection</a:t>
            </a:r>
            <a:endParaRPr sz="3200"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sp>
        <p:nvSpPr>
          <p:cNvPr id="128" name="Shape 12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Why </a:t>
            </a:r>
            <a:r>
              <a:rPr lang="en-US" dirty="0" smtClean="0"/>
              <a:t>Protect Farmland</a:t>
            </a:r>
            <a:r>
              <a:rPr lang="en-US" sz="4400" b="0" i="0" u="none" strike="noStrike" cap="none" dirty="0" smtClean="0">
                <a:solidFill>
                  <a:schemeClr val="dk1"/>
                </a:solidFill>
                <a:latin typeface="Calibri"/>
                <a:ea typeface="Calibri"/>
                <a:cs typeface="Calibri"/>
                <a:sym typeface="Calibri"/>
              </a:rPr>
              <a:t>?</a:t>
            </a:r>
            <a:endParaRPr dirty="0"/>
          </a:p>
        </p:txBody>
      </p:sp>
      <p:pic>
        <p:nvPicPr>
          <p:cNvPr id="129" name="Shape 129" descr="Image19"/>
          <p:cNvPicPr preferRelativeResize="0"/>
          <p:nvPr/>
        </p:nvPicPr>
        <p:blipFill rotWithShape="1">
          <a:blip r:embed="rId3">
            <a:alphaModFix/>
          </a:blip>
          <a:srcRect/>
          <a:stretch/>
        </p:blipFill>
        <p:spPr>
          <a:xfrm>
            <a:off x="7413674" y="1016000"/>
            <a:ext cx="4512095" cy="369924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349"/>
            <a:ext cx="3707674" cy="4284616"/>
          </a:xfrm>
        </p:spPr>
        <p:txBody>
          <a:bodyPr/>
          <a:lstStyle/>
          <a:p>
            <a:r>
              <a:rPr lang="en-US" sz="2200" dirty="0"/>
              <a:t>American Farmland </a:t>
            </a:r>
            <a:r>
              <a:rPr lang="en-US" sz="2200" dirty="0" smtClean="0"/>
              <a:t>Trust </a:t>
            </a:r>
            <a:r>
              <a:rPr lang="en-US" sz="2200" dirty="0"/>
              <a:t>developed COCS studies in the mid-1980s to provide communities with a straightforward and inexpensive way to measure the contribution of agricultural </a:t>
            </a:r>
            <a:r>
              <a:rPr lang="en-US" sz="2200" dirty="0" smtClean="0"/>
              <a:t>lands </a:t>
            </a:r>
            <a:r>
              <a:rPr lang="en-US" sz="2200" dirty="0"/>
              <a:t>to the local tax base.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4229" y="1064925"/>
            <a:ext cx="5671298" cy="5475736"/>
          </a:xfrm>
          <a:prstGeom prst="rect">
            <a:avLst/>
          </a:prstGeom>
        </p:spPr>
      </p:pic>
      <p:sp>
        <p:nvSpPr>
          <p:cNvPr id="5" name="TextBox 4"/>
          <p:cNvSpPr txBox="1"/>
          <p:nvPr/>
        </p:nvSpPr>
        <p:spPr>
          <a:xfrm>
            <a:off x="621175" y="6540661"/>
            <a:ext cx="9612085" cy="307777"/>
          </a:xfrm>
          <a:prstGeom prst="rect">
            <a:avLst/>
          </a:prstGeom>
          <a:noFill/>
        </p:spPr>
        <p:txBody>
          <a:bodyPr wrap="square" rtlCol="0">
            <a:spAutoFit/>
          </a:bodyPr>
          <a:lstStyle/>
          <a:p>
            <a:r>
              <a:rPr lang="en-US" dirty="0" smtClean="0"/>
              <a:t>Source:  Cost of Community Services Studies, Farmland Information Center, American Farmland Trust, 2016.</a:t>
            </a:r>
            <a:endParaRPr lang="en-US" dirty="0"/>
          </a:p>
        </p:txBody>
      </p:sp>
      <p:sp>
        <p:nvSpPr>
          <p:cNvPr id="6" name="TextBox 5"/>
          <p:cNvSpPr txBox="1"/>
          <p:nvPr/>
        </p:nvSpPr>
        <p:spPr>
          <a:xfrm>
            <a:off x="621175" y="365124"/>
            <a:ext cx="10554788" cy="584775"/>
          </a:xfrm>
          <a:prstGeom prst="rect">
            <a:avLst/>
          </a:prstGeom>
          <a:noFill/>
        </p:spPr>
        <p:txBody>
          <a:bodyPr wrap="square" rtlCol="0">
            <a:spAutoFit/>
          </a:bodyPr>
          <a:lstStyle/>
          <a:p>
            <a:r>
              <a:rPr lang="en-US" sz="3200" b="1" dirty="0" smtClean="0"/>
              <a:t>Data from 151 studies in communities </a:t>
            </a:r>
            <a:r>
              <a:rPr lang="en-US" sz="3200" b="1" dirty="0"/>
              <a:t>in the </a:t>
            </a:r>
            <a:r>
              <a:rPr lang="en-US" sz="3200" b="1" dirty="0" smtClean="0"/>
              <a:t>US</a:t>
            </a:r>
            <a:endParaRPr lang="en-US" sz="3200" b="1" dirty="0"/>
          </a:p>
        </p:txBody>
      </p:sp>
    </p:spTree>
    <p:extLst>
      <p:ext uri="{BB962C8B-B14F-4D97-AF65-F5344CB8AC3E}">
        <p14:creationId xmlns:p14="http://schemas.microsoft.com/office/powerpoint/2010/main" val="1615898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838200" y="1192212"/>
            <a:ext cx="10515600" cy="498475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4400" dirty="0" smtClean="0"/>
              <a:t>Outline for Forum</a:t>
            </a:r>
          </a:p>
          <a:p>
            <a:pPr marL="0" marR="0" lvl="0" indent="0" algn="l" rtl="0">
              <a:lnSpc>
                <a:spcPct val="90000"/>
              </a:lnSpc>
              <a:spcBef>
                <a:spcPts val="0"/>
              </a:spcBef>
              <a:spcAft>
                <a:spcPts val="0"/>
              </a:spcAft>
              <a:buClr>
                <a:schemeClr val="dk1"/>
              </a:buClr>
              <a:buSzPts val="3200"/>
              <a:buFont typeface="Arial"/>
              <a:buNone/>
            </a:pPr>
            <a:endParaRPr lang="en-US" dirty="0" smtClean="0"/>
          </a:p>
          <a:p>
            <a:pPr marR="0" lvl="0" indent="-457200" algn="l" rtl="0">
              <a:lnSpc>
                <a:spcPct val="90000"/>
              </a:lnSpc>
              <a:spcBef>
                <a:spcPts val="0"/>
              </a:spcBef>
              <a:spcAft>
                <a:spcPts val="0"/>
              </a:spcAft>
              <a:buClr>
                <a:schemeClr val="dk1"/>
              </a:buClr>
              <a:buSzPts val="3200"/>
              <a:buFontTx/>
              <a:buChar char="-"/>
            </a:pPr>
            <a:r>
              <a:rPr lang="en-US" b="1" dirty="0" smtClean="0"/>
              <a:t>Big Picture </a:t>
            </a:r>
            <a:r>
              <a:rPr lang="en-US" dirty="0" smtClean="0"/>
              <a:t>– ag land protection across the country and in WI</a:t>
            </a:r>
          </a:p>
          <a:p>
            <a:pPr marL="0" marR="0" lvl="0" indent="0" algn="l" rtl="0">
              <a:lnSpc>
                <a:spcPct val="90000"/>
              </a:lnSpc>
              <a:spcBef>
                <a:spcPts val="0"/>
              </a:spcBef>
              <a:spcAft>
                <a:spcPts val="0"/>
              </a:spcAft>
              <a:buClr>
                <a:schemeClr val="dk1"/>
              </a:buClr>
              <a:buSzPts val="3200"/>
              <a:buNone/>
            </a:pPr>
            <a:endParaRPr lang="en-US" dirty="0" smtClean="0"/>
          </a:p>
          <a:p>
            <a:pPr marR="0" lvl="0" indent="-457200" algn="l" rtl="0">
              <a:lnSpc>
                <a:spcPct val="90000"/>
              </a:lnSpc>
              <a:spcBef>
                <a:spcPts val="0"/>
              </a:spcBef>
              <a:spcAft>
                <a:spcPts val="0"/>
              </a:spcAft>
              <a:buClr>
                <a:schemeClr val="dk1"/>
              </a:buClr>
              <a:buSzPts val="3200"/>
              <a:buFontTx/>
              <a:buChar char="-"/>
            </a:pPr>
            <a:r>
              <a:rPr lang="en-US" b="1" dirty="0" smtClean="0"/>
              <a:t>Why do it?</a:t>
            </a:r>
          </a:p>
          <a:p>
            <a:pPr marR="0" lvl="0" indent="-457200" algn="l" rtl="0">
              <a:lnSpc>
                <a:spcPct val="90000"/>
              </a:lnSpc>
              <a:spcBef>
                <a:spcPts val="0"/>
              </a:spcBef>
              <a:spcAft>
                <a:spcPts val="0"/>
              </a:spcAft>
              <a:buClr>
                <a:schemeClr val="dk1"/>
              </a:buClr>
              <a:buSzPts val="3200"/>
              <a:buFontTx/>
              <a:buChar char="-"/>
            </a:pPr>
            <a:endParaRPr lang="en-US" b="1" dirty="0" smtClean="0"/>
          </a:p>
          <a:p>
            <a:pPr marR="0" lvl="0" indent="-457200" algn="l" rtl="0">
              <a:lnSpc>
                <a:spcPct val="90000"/>
              </a:lnSpc>
              <a:spcBef>
                <a:spcPts val="0"/>
              </a:spcBef>
              <a:spcAft>
                <a:spcPts val="0"/>
              </a:spcAft>
              <a:buClr>
                <a:schemeClr val="dk1"/>
              </a:buClr>
              <a:buSzPts val="3200"/>
              <a:buFontTx/>
              <a:buChar char="-"/>
            </a:pPr>
            <a:r>
              <a:rPr lang="en-US" b="1" dirty="0" smtClean="0"/>
              <a:t>How it works</a:t>
            </a:r>
          </a:p>
          <a:p>
            <a:pPr marR="0" lvl="0" indent="-457200" algn="l" rtl="0">
              <a:lnSpc>
                <a:spcPct val="90000"/>
              </a:lnSpc>
              <a:spcBef>
                <a:spcPts val="0"/>
              </a:spcBef>
              <a:spcAft>
                <a:spcPts val="0"/>
              </a:spcAft>
              <a:buClr>
                <a:schemeClr val="dk1"/>
              </a:buClr>
              <a:buSzPts val="3200"/>
              <a:buFontTx/>
              <a:buChar char="-"/>
            </a:pPr>
            <a:endParaRPr lang="en-US" b="1" dirty="0" smtClean="0"/>
          </a:p>
          <a:p>
            <a:pPr marR="0" lvl="0" indent="-457200" algn="l" rtl="0">
              <a:lnSpc>
                <a:spcPct val="90000"/>
              </a:lnSpc>
              <a:spcBef>
                <a:spcPts val="0"/>
              </a:spcBef>
              <a:spcAft>
                <a:spcPts val="0"/>
              </a:spcAft>
              <a:buClr>
                <a:schemeClr val="dk1"/>
              </a:buClr>
              <a:buSzPts val="3200"/>
              <a:buFontTx/>
              <a:buChar char="-"/>
            </a:pPr>
            <a:r>
              <a:rPr lang="en-US" b="1" dirty="0" smtClean="0"/>
              <a:t>Town Role</a:t>
            </a:r>
          </a:p>
          <a:p>
            <a:pPr marR="0" lvl="0" indent="-457200" algn="l" rtl="0">
              <a:lnSpc>
                <a:spcPct val="90000"/>
              </a:lnSpc>
              <a:spcBef>
                <a:spcPts val="0"/>
              </a:spcBef>
              <a:spcAft>
                <a:spcPts val="0"/>
              </a:spcAft>
              <a:buClr>
                <a:schemeClr val="dk1"/>
              </a:buClr>
              <a:buSzPts val="3200"/>
              <a:buFontTx/>
              <a:buChar char="-"/>
            </a:pPr>
            <a:endParaRPr lang="en-US" b="1" dirty="0"/>
          </a:p>
          <a:p>
            <a:pPr marR="0" lvl="0" indent="-457200" algn="l" rtl="0">
              <a:lnSpc>
                <a:spcPct val="90000"/>
              </a:lnSpc>
              <a:spcBef>
                <a:spcPts val="0"/>
              </a:spcBef>
              <a:spcAft>
                <a:spcPts val="0"/>
              </a:spcAft>
              <a:buClr>
                <a:schemeClr val="dk1"/>
              </a:buClr>
              <a:buSzPts val="3200"/>
              <a:buFontTx/>
              <a:buChar char="-"/>
            </a:pPr>
            <a:r>
              <a:rPr lang="en-US" b="1" dirty="0" smtClean="0"/>
              <a:t>Discussion</a:t>
            </a:r>
            <a:endParaRP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How it works</a:t>
            </a:r>
            <a:endParaRPr lang="en-US" dirty="0"/>
          </a:p>
        </p:txBody>
      </p:sp>
    </p:spTree>
    <p:extLst>
      <p:ext uri="{BB962C8B-B14F-4D97-AF65-F5344CB8AC3E}">
        <p14:creationId xmlns:p14="http://schemas.microsoft.com/office/powerpoint/2010/main" val="2006654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171674"/>
          </a:xfrm>
        </p:spPr>
        <p:txBody>
          <a:bodyPr/>
          <a:lstStyle/>
          <a:p>
            <a:pPr algn="ctr"/>
            <a:r>
              <a:rPr lang="en-US" dirty="0" smtClean="0"/>
              <a:t>How it works</a:t>
            </a:r>
            <a:endParaRPr lang="en-US" dirty="0"/>
          </a:p>
        </p:txBody>
      </p:sp>
      <p:sp>
        <p:nvSpPr>
          <p:cNvPr id="6" name="TextBox 5"/>
          <p:cNvSpPr txBox="1"/>
          <p:nvPr/>
        </p:nvSpPr>
        <p:spPr>
          <a:xfrm>
            <a:off x="1168400" y="1536798"/>
            <a:ext cx="10185400" cy="5509200"/>
          </a:xfrm>
          <a:prstGeom prst="rect">
            <a:avLst/>
          </a:prstGeom>
          <a:noFill/>
        </p:spPr>
        <p:txBody>
          <a:bodyPr wrap="square" rtlCol="0">
            <a:spAutoFit/>
          </a:bodyPr>
          <a:lstStyle/>
          <a:p>
            <a:endParaRPr lang="en-US" sz="3200" dirty="0" smtClean="0"/>
          </a:p>
          <a:p>
            <a:r>
              <a:rPr lang="en-US" sz="3200" dirty="0" smtClean="0"/>
              <a:t>Land protection is done through </a:t>
            </a:r>
            <a:r>
              <a:rPr lang="en-US" sz="3200" b="1" dirty="0" smtClean="0">
                <a:solidFill>
                  <a:schemeClr val="accent6">
                    <a:lumMod val="75000"/>
                  </a:schemeClr>
                </a:solidFill>
              </a:rPr>
              <a:t>Conservation Easements</a:t>
            </a:r>
            <a:r>
              <a:rPr lang="en-US" sz="3200" dirty="0" smtClean="0"/>
              <a:t> that are either purchased or donated or portions of both</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8286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Basic Concepts</a:t>
            </a:r>
            <a:endParaRPr lang="en-US" dirty="0"/>
          </a:p>
        </p:txBody>
      </p:sp>
      <p:sp>
        <p:nvSpPr>
          <p:cNvPr id="4" name="Rectangle 3"/>
          <p:cNvSpPr/>
          <p:nvPr/>
        </p:nvSpPr>
        <p:spPr>
          <a:xfrm>
            <a:off x="838201" y="2133600"/>
            <a:ext cx="10260106" cy="2803844"/>
          </a:xfrm>
          <a:prstGeom prst="rect">
            <a:avLst/>
          </a:prstGeom>
        </p:spPr>
        <p:txBody>
          <a:bodyPr wrap="square">
            <a:spAutoFit/>
          </a:bodyPr>
          <a:lstStyle/>
          <a:p>
            <a:pPr marL="457200" lvl="0" indent="-406400">
              <a:lnSpc>
                <a:spcPct val="90000"/>
              </a:lnSpc>
              <a:spcBef>
                <a:spcPts val="1000"/>
              </a:spcBef>
              <a:buClr>
                <a:srgbClr val="8C2618"/>
              </a:buClr>
              <a:buSzPct val="55000"/>
              <a:buFont typeface="Marlett" pitchFamily="2" charset="2"/>
              <a:buChar char="g"/>
            </a:pPr>
            <a:r>
              <a:rPr lang="en-US" sz="2800" dirty="0">
                <a:latin typeface="Times New Roman" panose="02020603050405020304" pitchFamily="18" charset="0"/>
                <a:cs typeface="Times New Roman" panose="02020603050405020304" pitchFamily="18" charset="0"/>
                <a:sym typeface="Calibri"/>
              </a:rPr>
              <a:t>A </a:t>
            </a:r>
            <a:r>
              <a:rPr lang="en-US" sz="2800" dirty="0" smtClean="0">
                <a:latin typeface="Times New Roman" panose="02020603050405020304" pitchFamily="18" charset="0"/>
                <a:cs typeface="Times New Roman" panose="02020603050405020304" pitchFamily="18" charset="0"/>
                <a:sym typeface="Calibri"/>
              </a:rPr>
              <a:t> </a:t>
            </a:r>
            <a:r>
              <a:rPr lang="en-US" sz="2800" b="1" dirty="0" smtClean="0">
                <a:latin typeface="Times New Roman" panose="02020603050405020304" pitchFamily="18" charset="0"/>
                <a:cs typeface="Times New Roman" panose="02020603050405020304" pitchFamily="18" charset="0"/>
                <a:sym typeface="Calibri"/>
              </a:rPr>
              <a:t>“Conservation Easement</a:t>
            </a:r>
            <a:r>
              <a:rPr lang="en-US" sz="2800" b="1" dirty="0">
                <a:latin typeface="Times New Roman" panose="02020603050405020304" pitchFamily="18" charset="0"/>
                <a:cs typeface="Times New Roman" panose="02020603050405020304" pitchFamily="18" charset="0"/>
                <a:sym typeface="Calibri"/>
              </a:rPr>
              <a:t>” </a:t>
            </a:r>
            <a:r>
              <a:rPr lang="en-US" sz="2800" dirty="0">
                <a:latin typeface="Times New Roman" panose="02020603050405020304" pitchFamily="18" charset="0"/>
                <a:cs typeface="Times New Roman" panose="02020603050405020304" pitchFamily="18" charset="0"/>
                <a:sym typeface="Calibri"/>
              </a:rPr>
              <a:t>is a legal document used to record the permanent land use </a:t>
            </a:r>
            <a:r>
              <a:rPr lang="en-US" sz="2800" dirty="0" smtClean="0">
                <a:latin typeface="Times New Roman" panose="02020603050405020304" pitchFamily="18" charset="0"/>
                <a:cs typeface="Times New Roman" panose="02020603050405020304" pitchFamily="18" charset="0"/>
                <a:sym typeface="Calibri"/>
              </a:rPr>
              <a:t>restrictions</a:t>
            </a:r>
          </a:p>
          <a:p>
            <a:pPr marL="457200" lvl="0" indent="-406400">
              <a:lnSpc>
                <a:spcPct val="90000"/>
              </a:lnSpc>
              <a:spcBef>
                <a:spcPts val="1000"/>
              </a:spcBef>
              <a:buClr>
                <a:srgbClr val="8C2618"/>
              </a:buClr>
              <a:buSzPct val="55000"/>
              <a:buFont typeface="Marlett" pitchFamily="2" charset="2"/>
              <a:buChar char="g"/>
            </a:pPr>
            <a:endParaRPr lang="en-US" sz="2800" dirty="0" smtClean="0">
              <a:latin typeface="Calibri"/>
              <a:cs typeface="Calibri"/>
              <a:sym typeface="Calibri"/>
            </a:endParaRPr>
          </a:p>
          <a:p>
            <a:pPr marL="457200" indent="-406400">
              <a:lnSpc>
                <a:spcPct val="90000"/>
              </a:lnSpc>
              <a:spcBef>
                <a:spcPts val="1000"/>
              </a:spcBef>
              <a:buClr>
                <a:srgbClr val="8C2618"/>
              </a:buClr>
              <a:buSzPct val="55000"/>
              <a:buFont typeface="Marlett" pitchFamily="2" charset="2"/>
              <a:buChar char="g"/>
            </a:pPr>
            <a:r>
              <a:rPr lang="en-US" sz="2800" b="1" dirty="0">
                <a:latin typeface="Times New Roman" pitchFamily="18" charset="0"/>
              </a:rPr>
              <a:t>“Development Rights</a:t>
            </a:r>
            <a:r>
              <a:rPr lang="en-US" sz="2800" dirty="0">
                <a:latin typeface="Times New Roman" pitchFamily="18" charset="0"/>
              </a:rPr>
              <a:t>” are a landowners rights to develop, or subdivide, his or her land.  </a:t>
            </a:r>
          </a:p>
          <a:p>
            <a:pPr marL="457200" lvl="0" indent="-406400">
              <a:lnSpc>
                <a:spcPct val="90000"/>
              </a:lnSpc>
              <a:spcBef>
                <a:spcPts val="1000"/>
              </a:spcBef>
              <a:buClr>
                <a:srgbClr val="8C2618"/>
              </a:buClr>
              <a:buSzPct val="55000"/>
              <a:buFont typeface="Marlett" pitchFamily="2" charset="2"/>
              <a:buChar char="g"/>
            </a:pPr>
            <a:endParaRPr lang="en-US" sz="2800" dirty="0">
              <a:latin typeface="Calibri"/>
              <a:cs typeface="Calibri"/>
              <a:sym typeface="Calibri"/>
            </a:endParaRPr>
          </a:p>
        </p:txBody>
      </p:sp>
    </p:spTree>
    <p:extLst>
      <p:ext uri="{BB962C8B-B14F-4D97-AF65-F5344CB8AC3E}">
        <p14:creationId xmlns:p14="http://schemas.microsoft.com/office/powerpoint/2010/main" val="421394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171"/>
        <p:cNvGrpSpPr/>
        <p:nvPr/>
      </p:nvGrpSpPr>
      <p:grpSpPr>
        <a:xfrm>
          <a:off x="0" y="0"/>
          <a:ext cx="0" cy="0"/>
          <a:chOff x="0" y="0"/>
          <a:chExt cx="0" cy="0"/>
        </a:xfrm>
      </p:grpSpPr>
      <p:pic>
        <p:nvPicPr>
          <p:cNvPr id="172" name="Shape 172"/>
          <p:cNvPicPr preferRelativeResize="0"/>
          <p:nvPr/>
        </p:nvPicPr>
        <p:blipFill rotWithShape="1">
          <a:blip r:embed="rId3">
            <a:alphaModFix/>
          </a:blip>
          <a:srcRect/>
          <a:stretch/>
        </p:blipFill>
        <p:spPr>
          <a:xfrm>
            <a:off x="2590800" y="2528887"/>
            <a:ext cx="7041898" cy="4246107"/>
          </a:xfrm>
          <a:prstGeom prst="rect">
            <a:avLst/>
          </a:prstGeom>
          <a:noFill/>
          <a:ln>
            <a:noFill/>
          </a:ln>
        </p:spPr>
      </p:pic>
      <p:sp>
        <p:nvSpPr>
          <p:cNvPr id="173" name="Shape 173"/>
          <p:cNvSpPr txBox="1"/>
          <p:nvPr/>
        </p:nvSpPr>
        <p:spPr>
          <a:xfrm>
            <a:off x="8482012" y="914400"/>
            <a:ext cx="1154112" cy="831850"/>
          </a:xfrm>
          <a:prstGeom prst="rect">
            <a:avLst/>
          </a:prstGeom>
          <a:noFill/>
          <a:ln>
            <a:noFill/>
          </a:ln>
        </p:spPr>
        <p:txBody>
          <a:bodyPr spcFirstLastPara="1" wrap="square" lIns="92075" tIns="46025" rIns="92075" bIns="46025" anchor="t" anchorCtr="0">
            <a:noAutofit/>
          </a:bodyPr>
          <a:lstStyle/>
          <a:p>
            <a:pPr marL="0" marR="0" lvl="0" indent="0" algn="ctr" rtl="0">
              <a:lnSpc>
                <a:spcPct val="100000"/>
              </a:lnSpc>
              <a:spcBef>
                <a:spcPts val="0"/>
              </a:spcBef>
              <a:spcAft>
                <a:spcPts val="0"/>
              </a:spcAft>
              <a:buClr>
                <a:schemeClr val="dk1"/>
              </a:buClr>
              <a:buSzPts val="2400"/>
              <a:buFont typeface="Comic Sans MS"/>
              <a:buNone/>
            </a:pPr>
            <a:r>
              <a:rPr lang="en-US" sz="2400" b="0" i="0" u="none" strike="noStrike" cap="none">
                <a:solidFill>
                  <a:schemeClr val="dk1"/>
                </a:solidFill>
                <a:latin typeface="Comic Sans MS"/>
                <a:ea typeface="Comic Sans MS"/>
                <a:cs typeface="Comic Sans MS"/>
                <a:sym typeface="Comic Sans MS"/>
              </a:rPr>
              <a:t>Build</a:t>
            </a:r>
            <a:endParaRPr/>
          </a:p>
          <a:p>
            <a:pPr marL="0" marR="0" lvl="0" indent="0" algn="ctr" rtl="0">
              <a:lnSpc>
                <a:spcPct val="100000"/>
              </a:lnSpc>
              <a:spcBef>
                <a:spcPts val="0"/>
              </a:spcBef>
              <a:spcAft>
                <a:spcPts val="0"/>
              </a:spcAft>
              <a:buClr>
                <a:schemeClr val="dk1"/>
              </a:buClr>
              <a:buSzPts val="2400"/>
              <a:buFont typeface="Comic Sans MS"/>
              <a:buNone/>
            </a:pPr>
            <a:r>
              <a:rPr lang="en-US" sz="2400" b="0" i="0" u="none" strike="noStrike" cap="none">
                <a:solidFill>
                  <a:schemeClr val="dk1"/>
                </a:solidFill>
                <a:latin typeface="Comic Sans MS"/>
                <a:ea typeface="Comic Sans MS"/>
                <a:cs typeface="Comic Sans MS"/>
                <a:sym typeface="Comic Sans MS"/>
              </a:rPr>
              <a:t>houses</a:t>
            </a:r>
            <a:endParaRPr/>
          </a:p>
        </p:txBody>
      </p:sp>
      <p:sp>
        <p:nvSpPr>
          <p:cNvPr id="174" name="Shape 174"/>
          <p:cNvSpPr txBox="1"/>
          <p:nvPr/>
        </p:nvSpPr>
        <p:spPr>
          <a:xfrm>
            <a:off x="3962400" y="762000"/>
            <a:ext cx="2357437" cy="46196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400"/>
              <a:buFont typeface="Comic Sans MS"/>
              <a:buNone/>
            </a:pPr>
            <a:r>
              <a:rPr lang="en-US" sz="2400" b="0" i="0" u="none" strike="noStrike" cap="none">
                <a:solidFill>
                  <a:schemeClr val="dk1"/>
                </a:solidFill>
                <a:latin typeface="Comic Sans MS"/>
                <a:ea typeface="Comic Sans MS"/>
                <a:cs typeface="Comic Sans MS"/>
                <a:sym typeface="Comic Sans MS"/>
              </a:rPr>
              <a:t>Control access </a:t>
            </a:r>
            <a:endParaRPr/>
          </a:p>
        </p:txBody>
      </p:sp>
      <p:sp>
        <p:nvSpPr>
          <p:cNvPr id="175" name="Shape 175"/>
          <p:cNvSpPr/>
          <p:nvPr/>
        </p:nvSpPr>
        <p:spPr>
          <a:xfrm rot="-1680000">
            <a:off x="3048000" y="2362200"/>
            <a:ext cx="520700" cy="2425700"/>
          </a:xfrm>
          <a:prstGeom prst="upArrow">
            <a:avLst>
              <a:gd name="adj1" fmla="val 10799"/>
              <a:gd name="adj2" fmla="val 50000"/>
            </a:avLst>
          </a:prstGeom>
          <a:solidFill>
            <a:schemeClr val="accent2"/>
          </a:solidFill>
          <a:ln w="12700" cap="flat" cmpd="sng">
            <a:solidFill>
              <a:schemeClr val="dk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txBox="1"/>
          <p:nvPr/>
        </p:nvSpPr>
        <p:spPr>
          <a:xfrm rot="3720000">
            <a:off x="2116157" y="3559347"/>
            <a:ext cx="2397585" cy="562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7" name="Shape 177"/>
          <p:cNvSpPr/>
          <p:nvPr/>
        </p:nvSpPr>
        <p:spPr>
          <a:xfrm rot="240000">
            <a:off x="4724400" y="1143000"/>
            <a:ext cx="520700" cy="2425700"/>
          </a:xfrm>
          <a:prstGeom prst="upArrow">
            <a:avLst>
              <a:gd name="adj1" fmla="val 10799"/>
              <a:gd name="adj2" fmla="val 50000"/>
            </a:avLst>
          </a:prstGeom>
          <a:solidFill>
            <a:schemeClr val="accent2"/>
          </a:solidFill>
          <a:ln w="12700" cap="flat" cmpd="sng">
            <a:solidFill>
              <a:schemeClr val="dk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txBox="1"/>
          <p:nvPr/>
        </p:nvSpPr>
        <p:spPr>
          <a:xfrm rot="5640000">
            <a:off x="3784977" y="2341758"/>
            <a:ext cx="2397585" cy="562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9" name="Shape 179"/>
          <p:cNvSpPr txBox="1"/>
          <p:nvPr/>
        </p:nvSpPr>
        <p:spPr>
          <a:xfrm>
            <a:off x="1828800" y="1039812"/>
            <a:ext cx="1779587"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omic Sans MS"/>
              <a:buNone/>
            </a:pPr>
            <a:r>
              <a:rPr lang="en-US" sz="2400" b="0" i="0" u="none">
                <a:solidFill>
                  <a:schemeClr val="dk1"/>
                </a:solidFill>
                <a:latin typeface="Comic Sans MS"/>
                <a:ea typeface="Comic Sans MS"/>
                <a:cs typeface="Comic Sans MS"/>
                <a:sym typeface="Comic Sans MS"/>
              </a:rPr>
              <a:t>Sell timber</a:t>
            </a:r>
            <a:endParaRPr/>
          </a:p>
        </p:txBody>
      </p:sp>
      <p:sp>
        <p:nvSpPr>
          <p:cNvPr id="180" name="Shape 180"/>
          <p:cNvSpPr txBox="1"/>
          <p:nvPr/>
        </p:nvSpPr>
        <p:spPr>
          <a:xfrm>
            <a:off x="1776412" y="1725612"/>
            <a:ext cx="1403350" cy="8302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omic Sans MS"/>
              <a:buNone/>
            </a:pPr>
            <a:r>
              <a:rPr lang="en-US" sz="2400" b="0" i="0" u="none">
                <a:solidFill>
                  <a:schemeClr val="dk1"/>
                </a:solidFill>
                <a:latin typeface="Comic Sans MS"/>
                <a:ea typeface="Comic Sans MS"/>
                <a:cs typeface="Comic Sans MS"/>
                <a:sym typeface="Comic Sans MS"/>
              </a:rPr>
              <a:t>Rent </a:t>
            </a:r>
            <a:endParaRPr/>
          </a:p>
          <a:p>
            <a:pPr marL="0" marR="0" lvl="0" indent="0" algn="ctr" rtl="0">
              <a:lnSpc>
                <a:spcPct val="100000"/>
              </a:lnSpc>
              <a:spcBef>
                <a:spcPts val="0"/>
              </a:spcBef>
              <a:spcAft>
                <a:spcPts val="0"/>
              </a:spcAft>
              <a:buClr>
                <a:schemeClr val="dk1"/>
              </a:buClr>
              <a:buSzPts val="2400"/>
              <a:buFont typeface="Comic Sans MS"/>
              <a:buNone/>
            </a:pPr>
            <a:r>
              <a:rPr lang="en-US" sz="2400" b="0" i="0" u="none">
                <a:solidFill>
                  <a:schemeClr val="dk1"/>
                </a:solidFill>
                <a:latin typeface="Comic Sans MS"/>
                <a:ea typeface="Comic Sans MS"/>
                <a:cs typeface="Comic Sans MS"/>
                <a:sym typeface="Comic Sans MS"/>
              </a:rPr>
              <a:t>cropland</a:t>
            </a:r>
            <a:endParaRPr/>
          </a:p>
        </p:txBody>
      </p:sp>
      <p:sp>
        <p:nvSpPr>
          <p:cNvPr id="181" name="Shape 181"/>
          <p:cNvSpPr/>
          <p:nvPr/>
        </p:nvSpPr>
        <p:spPr>
          <a:xfrm rot="-1440000">
            <a:off x="3733800" y="1447800"/>
            <a:ext cx="520700" cy="2425700"/>
          </a:xfrm>
          <a:prstGeom prst="upArrow">
            <a:avLst>
              <a:gd name="adj1" fmla="val 10799"/>
              <a:gd name="adj2" fmla="val 50000"/>
            </a:avLst>
          </a:prstGeom>
          <a:solidFill>
            <a:schemeClr val="accent2"/>
          </a:solidFill>
          <a:ln w="12700" cap="flat" cmpd="sng">
            <a:solidFill>
              <a:schemeClr val="dk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txBox="1"/>
          <p:nvPr/>
        </p:nvSpPr>
        <p:spPr>
          <a:xfrm rot="3960000">
            <a:off x="2801075" y="2645377"/>
            <a:ext cx="2397585" cy="562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3" name="Shape 183"/>
          <p:cNvSpPr/>
          <p:nvPr/>
        </p:nvSpPr>
        <p:spPr>
          <a:xfrm rot="300000">
            <a:off x="5943600" y="1676400"/>
            <a:ext cx="520700" cy="2425700"/>
          </a:xfrm>
          <a:prstGeom prst="upArrow">
            <a:avLst>
              <a:gd name="adj1" fmla="val 10799"/>
              <a:gd name="adj2" fmla="val 50000"/>
            </a:avLst>
          </a:prstGeom>
          <a:solidFill>
            <a:schemeClr val="accent2"/>
          </a:solidFill>
          <a:ln w="12700" cap="flat" cmpd="sng">
            <a:solidFill>
              <a:schemeClr val="dk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Shape 184"/>
          <p:cNvSpPr txBox="1"/>
          <p:nvPr/>
        </p:nvSpPr>
        <p:spPr>
          <a:xfrm rot="5700000">
            <a:off x="5003933" y="2875139"/>
            <a:ext cx="2397585" cy="562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5" name="Shape 185"/>
          <p:cNvSpPr txBox="1"/>
          <p:nvPr/>
        </p:nvSpPr>
        <p:spPr>
          <a:xfrm>
            <a:off x="5867400" y="1295400"/>
            <a:ext cx="979487" cy="46196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400"/>
              <a:buFont typeface="Comic Sans MS"/>
              <a:buNone/>
            </a:pPr>
            <a:r>
              <a:rPr lang="en-US" sz="2400" b="0" i="0" u="none">
                <a:solidFill>
                  <a:schemeClr val="dk1"/>
                </a:solidFill>
                <a:latin typeface="Comic Sans MS"/>
                <a:ea typeface="Comic Sans MS"/>
                <a:cs typeface="Comic Sans MS"/>
                <a:sym typeface="Comic Sans MS"/>
              </a:rPr>
              <a:t>Hunt </a:t>
            </a:r>
            <a:endParaRPr/>
          </a:p>
        </p:txBody>
      </p:sp>
      <p:sp>
        <p:nvSpPr>
          <p:cNvPr id="186" name="Shape 186"/>
          <p:cNvSpPr/>
          <p:nvPr/>
        </p:nvSpPr>
        <p:spPr>
          <a:xfrm rot="540000">
            <a:off x="8382000" y="1828800"/>
            <a:ext cx="520700" cy="2425700"/>
          </a:xfrm>
          <a:prstGeom prst="upArrow">
            <a:avLst>
              <a:gd name="adj1" fmla="val 10799"/>
              <a:gd name="adj2" fmla="val 50000"/>
            </a:avLst>
          </a:prstGeom>
          <a:solidFill>
            <a:schemeClr val="accent2"/>
          </a:solidFill>
          <a:ln w="12700" cap="flat" cmpd="sng">
            <a:solidFill>
              <a:schemeClr val="dk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txBox="1"/>
          <p:nvPr/>
        </p:nvSpPr>
        <p:spPr>
          <a:xfrm rot="5940000">
            <a:off x="7441358" y="3027419"/>
            <a:ext cx="2397585" cy="562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8" name="Shape 188"/>
          <p:cNvSpPr txBox="1"/>
          <p:nvPr/>
        </p:nvSpPr>
        <p:spPr>
          <a:xfrm>
            <a:off x="4038600" y="4800600"/>
            <a:ext cx="4535487"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Comic Sans MS"/>
              <a:buNone/>
            </a:pPr>
            <a:r>
              <a:rPr lang="en-US" sz="3600" b="0" i="0" u="none">
                <a:solidFill>
                  <a:schemeClr val="dk1"/>
                </a:solidFill>
                <a:latin typeface="Comic Sans MS"/>
                <a:ea typeface="Comic Sans MS"/>
                <a:cs typeface="Comic Sans MS"/>
                <a:sym typeface="Comic Sans MS"/>
              </a:rPr>
              <a:t>Rights of Ownership</a:t>
            </a:r>
            <a:endParaRPr/>
          </a:p>
        </p:txBody>
      </p:sp>
      <p:sp>
        <p:nvSpPr>
          <p:cNvPr id="189" name="Shape 189"/>
          <p:cNvSpPr txBox="1"/>
          <p:nvPr/>
        </p:nvSpPr>
        <p:spPr>
          <a:xfrm>
            <a:off x="6934200" y="1600200"/>
            <a:ext cx="1267189" cy="46196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400"/>
              <a:buFont typeface="Comic Sans MS"/>
              <a:buNone/>
            </a:pPr>
            <a:r>
              <a:rPr lang="en-US" sz="2400" b="0" i="0" u="none" dirty="0" smtClean="0">
                <a:solidFill>
                  <a:schemeClr val="dk1"/>
                </a:solidFill>
                <a:latin typeface="Comic Sans MS"/>
                <a:ea typeface="Comic Sans MS"/>
                <a:cs typeface="Comic Sans MS"/>
                <a:sym typeface="Comic Sans MS"/>
              </a:rPr>
              <a:t>Oil/Gas</a:t>
            </a:r>
            <a:endParaRPr dirty="0"/>
          </a:p>
        </p:txBody>
      </p:sp>
      <p:sp>
        <p:nvSpPr>
          <p:cNvPr id="190" name="Shape 190"/>
          <p:cNvSpPr/>
          <p:nvPr/>
        </p:nvSpPr>
        <p:spPr>
          <a:xfrm rot="420000">
            <a:off x="7086600" y="2057400"/>
            <a:ext cx="520700" cy="2425700"/>
          </a:xfrm>
          <a:prstGeom prst="upArrow">
            <a:avLst>
              <a:gd name="adj1" fmla="val 10799"/>
              <a:gd name="adj2" fmla="val 50000"/>
            </a:avLst>
          </a:prstGeom>
          <a:solidFill>
            <a:schemeClr val="accent2"/>
          </a:solidFill>
          <a:ln w="12700" cap="flat" cmpd="sng">
            <a:solidFill>
              <a:schemeClr val="dk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txBox="1"/>
          <p:nvPr/>
        </p:nvSpPr>
        <p:spPr>
          <a:xfrm rot="5820000">
            <a:off x="6146444" y="3256088"/>
            <a:ext cx="2397585" cy="562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2" name="Shape 192"/>
          <p:cNvSpPr/>
          <p:nvPr/>
        </p:nvSpPr>
        <p:spPr>
          <a:xfrm rot="1200000">
            <a:off x="9372600" y="2286000"/>
            <a:ext cx="520700" cy="2425700"/>
          </a:xfrm>
          <a:prstGeom prst="upArrow">
            <a:avLst>
              <a:gd name="adj1" fmla="val 10799"/>
              <a:gd name="adj2" fmla="val 50000"/>
            </a:avLst>
          </a:prstGeom>
          <a:solidFill>
            <a:schemeClr val="accent2"/>
          </a:solidFill>
          <a:ln w="12700" cap="flat" cmpd="sng">
            <a:solidFill>
              <a:schemeClr val="dk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txBox="1"/>
          <p:nvPr/>
        </p:nvSpPr>
        <p:spPr>
          <a:xfrm rot="6600000">
            <a:off x="8429349" y="3483945"/>
            <a:ext cx="2397585" cy="562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4" name="Shape 194"/>
          <p:cNvSpPr txBox="1"/>
          <p:nvPr/>
        </p:nvSpPr>
        <p:spPr>
          <a:xfrm>
            <a:off x="9078912" y="1905000"/>
            <a:ext cx="16002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omic Sans MS"/>
              <a:buNone/>
            </a:pPr>
            <a:r>
              <a:rPr lang="en-US" sz="2400" b="0" i="0" u="none">
                <a:solidFill>
                  <a:schemeClr val="dk1"/>
                </a:solidFill>
                <a:latin typeface="Comic Sans MS"/>
                <a:ea typeface="Comic Sans MS"/>
                <a:cs typeface="Comic Sans MS"/>
                <a:sym typeface="Comic Sans MS"/>
              </a:rPr>
              <a:t>Billboards</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198"/>
        <p:cNvGrpSpPr/>
        <p:nvPr/>
      </p:nvGrpSpPr>
      <p:grpSpPr>
        <a:xfrm>
          <a:off x="0" y="0"/>
          <a:ext cx="0" cy="0"/>
          <a:chOff x="0" y="0"/>
          <a:chExt cx="0" cy="0"/>
        </a:xfrm>
      </p:grpSpPr>
      <p:pic>
        <p:nvPicPr>
          <p:cNvPr id="199" name="Shape 199"/>
          <p:cNvPicPr preferRelativeResize="0"/>
          <p:nvPr/>
        </p:nvPicPr>
        <p:blipFill rotWithShape="1">
          <a:blip r:embed="rId3">
            <a:alphaModFix/>
          </a:blip>
          <a:srcRect/>
          <a:stretch/>
        </p:blipFill>
        <p:spPr>
          <a:xfrm>
            <a:off x="2590800" y="2514600"/>
            <a:ext cx="7041898" cy="4246107"/>
          </a:xfrm>
          <a:prstGeom prst="rect">
            <a:avLst/>
          </a:prstGeom>
          <a:noFill/>
          <a:ln>
            <a:noFill/>
          </a:ln>
        </p:spPr>
      </p:pic>
      <p:sp>
        <p:nvSpPr>
          <p:cNvPr id="200" name="Shape 200"/>
          <p:cNvSpPr txBox="1"/>
          <p:nvPr/>
        </p:nvSpPr>
        <p:spPr>
          <a:xfrm>
            <a:off x="8482012" y="914400"/>
            <a:ext cx="1154112" cy="831850"/>
          </a:xfrm>
          <a:prstGeom prst="rect">
            <a:avLst/>
          </a:prstGeom>
          <a:noFill/>
          <a:ln>
            <a:noFill/>
          </a:ln>
        </p:spPr>
        <p:txBody>
          <a:bodyPr spcFirstLastPara="1" wrap="square" lIns="92075" tIns="46025" rIns="92075" bIns="46025" anchor="t" anchorCtr="0">
            <a:noAutofit/>
          </a:bodyPr>
          <a:lstStyle/>
          <a:p>
            <a:pPr marL="0" marR="0" lvl="0" indent="0" algn="ctr" rtl="0">
              <a:lnSpc>
                <a:spcPct val="100000"/>
              </a:lnSpc>
              <a:spcBef>
                <a:spcPts val="0"/>
              </a:spcBef>
              <a:spcAft>
                <a:spcPts val="0"/>
              </a:spcAft>
              <a:buClr>
                <a:schemeClr val="dk1"/>
              </a:buClr>
              <a:buSzPts val="2400"/>
              <a:buFont typeface="Comic Sans MS"/>
              <a:buNone/>
            </a:pPr>
            <a:r>
              <a:rPr lang="en-US" sz="2400" b="0" i="0" u="none">
                <a:solidFill>
                  <a:schemeClr val="dk1"/>
                </a:solidFill>
                <a:latin typeface="Comic Sans MS"/>
                <a:ea typeface="Comic Sans MS"/>
                <a:cs typeface="Comic Sans MS"/>
                <a:sym typeface="Comic Sans MS"/>
              </a:rPr>
              <a:t>Build</a:t>
            </a:r>
            <a:endParaRPr/>
          </a:p>
          <a:p>
            <a:pPr marL="0" marR="0" lvl="0" indent="0" algn="ctr" rtl="0">
              <a:lnSpc>
                <a:spcPct val="100000"/>
              </a:lnSpc>
              <a:spcBef>
                <a:spcPts val="0"/>
              </a:spcBef>
              <a:spcAft>
                <a:spcPts val="0"/>
              </a:spcAft>
              <a:buClr>
                <a:schemeClr val="dk1"/>
              </a:buClr>
              <a:buSzPts val="2400"/>
              <a:buFont typeface="Comic Sans MS"/>
              <a:buNone/>
            </a:pPr>
            <a:r>
              <a:rPr lang="en-US" sz="2400" b="0" i="0" u="none">
                <a:solidFill>
                  <a:schemeClr val="dk1"/>
                </a:solidFill>
                <a:latin typeface="Comic Sans MS"/>
                <a:ea typeface="Comic Sans MS"/>
                <a:cs typeface="Comic Sans MS"/>
                <a:sym typeface="Comic Sans MS"/>
              </a:rPr>
              <a:t>houses</a:t>
            </a:r>
            <a:endParaRPr/>
          </a:p>
        </p:txBody>
      </p:sp>
      <p:sp>
        <p:nvSpPr>
          <p:cNvPr id="201" name="Shape 201"/>
          <p:cNvSpPr txBox="1"/>
          <p:nvPr/>
        </p:nvSpPr>
        <p:spPr>
          <a:xfrm>
            <a:off x="3962400" y="762000"/>
            <a:ext cx="2357437" cy="46196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400"/>
              <a:buFont typeface="Comic Sans MS"/>
              <a:buNone/>
            </a:pPr>
            <a:r>
              <a:rPr lang="en-US" sz="2400" b="0" i="0" u="none">
                <a:solidFill>
                  <a:schemeClr val="dk1"/>
                </a:solidFill>
                <a:latin typeface="Comic Sans MS"/>
                <a:ea typeface="Comic Sans MS"/>
                <a:cs typeface="Comic Sans MS"/>
                <a:sym typeface="Comic Sans MS"/>
              </a:rPr>
              <a:t>Control access </a:t>
            </a:r>
            <a:endParaRPr/>
          </a:p>
        </p:txBody>
      </p:sp>
      <p:sp>
        <p:nvSpPr>
          <p:cNvPr id="202" name="Shape 202"/>
          <p:cNvSpPr/>
          <p:nvPr/>
        </p:nvSpPr>
        <p:spPr>
          <a:xfrm rot="-1680000">
            <a:off x="3048000" y="2362200"/>
            <a:ext cx="520700" cy="2425700"/>
          </a:xfrm>
          <a:prstGeom prst="upArrow">
            <a:avLst>
              <a:gd name="adj1" fmla="val 10799"/>
              <a:gd name="adj2" fmla="val 50000"/>
            </a:avLst>
          </a:prstGeom>
          <a:solidFill>
            <a:schemeClr val="accent2"/>
          </a:solidFill>
          <a:ln w="12700" cap="flat" cmpd="sng">
            <a:solidFill>
              <a:schemeClr val="dk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txBox="1"/>
          <p:nvPr/>
        </p:nvSpPr>
        <p:spPr>
          <a:xfrm rot="3720000">
            <a:off x="2116157" y="3559347"/>
            <a:ext cx="2397585" cy="562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4" name="Shape 204"/>
          <p:cNvSpPr/>
          <p:nvPr/>
        </p:nvSpPr>
        <p:spPr>
          <a:xfrm rot="240000">
            <a:off x="4343400" y="1143000"/>
            <a:ext cx="520700" cy="2425700"/>
          </a:xfrm>
          <a:prstGeom prst="upArrow">
            <a:avLst>
              <a:gd name="adj1" fmla="val 10799"/>
              <a:gd name="adj2" fmla="val 50000"/>
            </a:avLst>
          </a:prstGeom>
          <a:solidFill>
            <a:schemeClr val="accent2"/>
          </a:solidFill>
          <a:ln w="12700" cap="flat" cmpd="sng">
            <a:solidFill>
              <a:schemeClr val="dk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txBox="1"/>
          <p:nvPr/>
        </p:nvSpPr>
        <p:spPr>
          <a:xfrm rot="5640000">
            <a:off x="3293815" y="2360312"/>
            <a:ext cx="2397585" cy="562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6" name="Shape 206"/>
          <p:cNvSpPr txBox="1"/>
          <p:nvPr/>
        </p:nvSpPr>
        <p:spPr>
          <a:xfrm>
            <a:off x="1828800" y="1039812"/>
            <a:ext cx="1779587"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omic Sans MS"/>
              <a:buNone/>
            </a:pPr>
            <a:r>
              <a:rPr lang="en-US" sz="2400" b="0" i="0" u="none">
                <a:solidFill>
                  <a:schemeClr val="dk1"/>
                </a:solidFill>
                <a:latin typeface="Comic Sans MS"/>
                <a:ea typeface="Comic Sans MS"/>
                <a:cs typeface="Comic Sans MS"/>
                <a:sym typeface="Comic Sans MS"/>
              </a:rPr>
              <a:t>Sell timber</a:t>
            </a:r>
            <a:endParaRPr/>
          </a:p>
        </p:txBody>
      </p:sp>
      <p:sp>
        <p:nvSpPr>
          <p:cNvPr id="207" name="Shape 207"/>
          <p:cNvSpPr txBox="1"/>
          <p:nvPr/>
        </p:nvSpPr>
        <p:spPr>
          <a:xfrm>
            <a:off x="1776412" y="1725612"/>
            <a:ext cx="1403350" cy="8302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omic Sans MS"/>
              <a:buNone/>
            </a:pPr>
            <a:r>
              <a:rPr lang="en-US" sz="2400" b="0" i="0" u="none">
                <a:solidFill>
                  <a:schemeClr val="dk1"/>
                </a:solidFill>
                <a:latin typeface="Comic Sans MS"/>
                <a:ea typeface="Comic Sans MS"/>
                <a:cs typeface="Comic Sans MS"/>
                <a:sym typeface="Comic Sans MS"/>
              </a:rPr>
              <a:t>Rent </a:t>
            </a:r>
            <a:endParaRPr/>
          </a:p>
          <a:p>
            <a:pPr marL="0" marR="0" lvl="0" indent="0" algn="ctr" rtl="0">
              <a:lnSpc>
                <a:spcPct val="100000"/>
              </a:lnSpc>
              <a:spcBef>
                <a:spcPts val="0"/>
              </a:spcBef>
              <a:spcAft>
                <a:spcPts val="0"/>
              </a:spcAft>
              <a:buClr>
                <a:schemeClr val="dk1"/>
              </a:buClr>
              <a:buSzPts val="2400"/>
              <a:buFont typeface="Comic Sans MS"/>
              <a:buNone/>
            </a:pPr>
            <a:r>
              <a:rPr lang="en-US" sz="2400" b="0" i="0" u="none">
                <a:solidFill>
                  <a:schemeClr val="dk1"/>
                </a:solidFill>
                <a:latin typeface="Comic Sans MS"/>
                <a:ea typeface="Comic Sans MS"/>
                <a:cs typeface="Comic Sans MS"/>
                <a:sym typeface="Comic Sans MS"/>
              </a:rPr>
              <a:t>cropland</a:t>
            </a:r>
            <a:endParaRPr/>
          </a:p>
        </p:txBody>
      </p:sp>
      <p:sp>
        <p:nvSpPr>
          <p:cNvPr id="208" name="Shape 208"/>
          <p:cNvSpPr/>
          <p:nvPr/>
        </p:nvSpPr>
        <p:spPr>
          <a:xfrm rot="-1440000">
            <a:off x="3429000" y="1447800"/>
            <a:ext cx="520700" cy="2425700"/>
          </a:xfrm>
          <a:prstGeom prst="upArrow">
            <a:avLst>
              <a:gd name="adj1" fmla="val 10799"/>
              <a:gd name="adj2" fmla="val 50000"/>
            </a:avLst>
          </a:prstGeom>
          <a:solidFill>
            <a:schemeClr val="accent2"/>
          </a:solidFill>
          <a:ln w="12700" cap="flat" cmpd="sng">
            <a:solidFill>
              <a:schemeClr val="dk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txBox="1"/>
          <p:nvPr/>
        </p:nvSpPr>
        <p:spPr>
          <a:xfrm rot="3960000">
            <a:off x="2496275" y="2645377"/>
            <a:ext cx="2397585" cy="562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0" name="Shape 210"/>
          <p:cNvSpPr/>
          <p:nvPr/>
        </p:nvSpPr>
        <p:spPr>
          <a:xfrm rot="300000">
            <a:off x="5029200" y="1981200"/>
            <a:ext cx="520700" cy="2425700"/>
          </a:xfrm>
          <a:prstGeom prst="upArrow">
            <a:avLst>
              <a:gd name="adj1" fmla="val 10799"/>
              <a:gd name="adj2" fmla="val 50000"/>
            </a:avLst>
          </a:prstGeom>
          <a:solidFill>
            <a:schemeClr val="accent2"/>
          </a:solidFill>
          <a:ln w="12700" cap="flat" cmpd="sng">
            <a:solidFill>
              <a:schemeClr val="dk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txBox="1"/>
          <p:nvPr/>
        </p:nvSpPr>
        <p:spPr>
          <a:xfrm rot="5700000">
            <a:off x="4089533" y="3179939"/>
            <a:ext cx="2397585" cy="562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2" name="Shape 212"/>
          <p:cNvSpPr txBox="1"/>
          <p:nvPr/>
        </p:nvSpPr>
        <p:spPr>
          <a:xfrm>
            <a:off x="4953000" y="1447800"/>
            <a:ext cx="979487" cy="46196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400"/>
              <a:buFont typeface="Comic Sans MS"/>
              <a:buNone/>
            </a:pPr>
            <a:r>
              <a:rPr lang="en-US" sz="2400" b="0" i="0" u="none">
                <a:solidFill>
                  <a:schemeClr val="dk1"/>
                </a:solidFill>
                <a:latin typeface="Comic Sans MS"/>
                <a:ea typeface="Comic Sans MS"/>
                <a:cs typeface="Comic Sans MS"/>
                <a:sym typeface="Comic Sans MS"/>
              </a:rPr>
              <a:t>Hunt </a:t>
            </a:r>
            <a:endParaRPr/>
          </a:p>
        </p:txBody>
      </p:sp>
      <p:sp>
        <p:nvSpPr>
          <p:cNvPr id="213" name="Shape 213"/>
          <p:cNvSpPr/>
          <p:nvPr/>
        </p:nvSpPr>
        <p:spPr>
          <a:xfrm rot="540000">
            <a:off x="8382000" y="1828800"/>
            <a:ext cx="520700" cy="2425700"/>
          </a:xfrm>
          <a:prstGeom prst="upArrow">
            <a:avLst>
              <a:gd name="adj1" fmla="val 10799"/>
              <a:gd name="adj2" fmla="val 50000"/>
            </a:avLst>
          </a:prstGeom>
          <a:solidFill>
            <a:srgbClr val="FF9900"/>
          </a:solidFill>
          <a:ln w="12700" cap="flat" cmpd="sng">
            <a:solidFill>
              <a:schemeClr val="dk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txBox="1"/>
          <p:nvPr/>
        </p:nvSpPr>
        <p:spPr>
          <a:xfrm rot="5940000">
            <a:off x="7441358" y="3027419"/>
            <a:ext cx="2397585" cy="562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5" name="Shape 215"/>
          <p:cNvSpPr txBox="1"/>
          <p:nvPr/>
        </p:nvSpPr>
        <p:spPr>
          <a:xfrm>
            <a:off x="4038600" y="4800600"/>
            <a:ext cx="4535487"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Comic Sans MS"/>
              <a:buNone/>
            </a:pPr>
            <a:r>
              <a:rPr lang="en-US" sz="3600" b="0" i="0" u="none">
                <a:solidFill>
                  <a:schemeClr val="dk1"/>
                </a:solidFill>
                <a:latin typeface="Comic Sans MS"/>
                <a:ea typeface="Comic Sans MS"/>
                <a:cs typeface="Comic Sans MS"/>
                <a:sym typeface="Comic Sans MS"/>
              </a:rPr>
              <a:t>Rights of Ownership</a:t>
            </a:r>
            <a:endParaRPr/>
          </a:p>
        </p:txBody>
      </p:sp>
      <p:sp>
        <p:nvSpPr>
          <p:cNvPr id="216" name="Shape 216"/>
          <p:cNvSpPr txBox="1"/>
          <p:nvPr/>
        </p:nvSpPr>
        <p:spPr>
          <a:xfrm>
            <a:off x="2117725" y="101600"/>
            <a:ext cx="2311400" cy="579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omic Sans MS"/>
              <a:buNone/>
            </a:pPr>
            <a:r>
              <a:rPr lang="en-US" sz="3200" b="0" i="0" u="none">
                <a:solidFill>
                  <a:schemeClr val="dk1"/>
                </a:solidFill>
                <a:latin typeface="Comic Sans MS"/>
                <a:ea typeface="Comic Sans MS"/>
                <a:cs typeface="Comic Sans MS"/>
                <a:sym typeface="Comic Sans MS"/>
              </a:rPr>
              <a:t>Landowner:</a:t>
            </a:r>
            <a:endParaRPr/>
          </a:p>
        </p:txBody>
      </p:sp>
      <p:sp>
        <p:nvSpPr>
          <p:cNvPr id="217" name="Shape 217"/>
          <p:cNvSpPr txBox="1"/>
          <p:nvPr/>
        </p:nvSpPr>
        <p:spPr>
          <a:xfrm>
            <a:off x="7010400" y="152400"/>
            <a:ext cx="3548062" cy="579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omic Sans MS"/>
              <a:buNone/>
            </a:pPr>
            <a:r>
              <a:rPr lang="en-US" sz="3200" b="0" i="0" u="none">
                <a:solidFill>
                  <a:schemeClr val="dk1"/>
                </a:solidFill>
                <a:latin typeface="Comic Sans MS"/>
                <a:ea typeface="Comic Sans MS"/>
                <a:cs typeface="Comic Sans MS"/>
                <a:sym typeface="Comic Sans MS"/>
              </a:rPr>
              <a:t>Easement Holder:</a:t>
            </a:r>
            <a:endParaRPr/>
          </a:p>
        </p:txBody>
      </p:sp>
      <p:sp>
        <p:nvSpPr>
          <p:cNvPr id="218" name="Shape 218"/>
          <p:cNvSpPr txBox="1"/>
          <p:nvPr/>
        </p:nvSpPr>
        <p:spPr>
          <a:xfrm>
            <a:off x="7120965" y="1568694"/>
            <a:ext cx="1346336" cy="46196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400"/>
              <a:buFont typeface="Comic Sans MS"/>
              <a:buNone/>
            </a:pPr>
            <a:r>
              <a:rPr lang="en-US" sz="2400" dirty="0" smtClean="0">
                <a:solidFill>
                  <a:schemeClr val="dk1"/>
                </a:solidFill>
                <a:latin typeface="Comic Sans MS"/>
                <a:ea typeface="Comic Sans MS"/>
                <a:cs typeface="Comic Sans MS"/>
                <a:sym typeface="Comic Sans MS"/>
              </a:rPr>
              <a:t>Oil/Gas</a:t>
            </a:r>
            <a:r>
              <a:rPr lang="en-US" sz="2400" b="0" i="0" u="none" dirty="0" smtClean="0">
                <a:solidFill>
                  <a:schemeClr val="dk1"/>
                </a:solidFill>
                <a:latin typeface="Comic Sans MS"/>
                <a:ea typeface="Comic Sans MS"/>
                <a:cs typeface="Comic Sans MS"/>
                <a:sym typeface="Comic Sans MS"/>
              </a:rPr>
              <a:t> </a:t>
            </a:r>
            <a:endParaRPr dirty="0"/>
          </a:p>
        </p:txBody>
      </p:sp>
      <p:sp>
        <p:nvSpPr>
          <p:cNvPr id="219" name="Shape 219"/>
          <p:cNvSpPr/>
          <p:nvPr/>
        </p:nvSpPr>
        <p:spPr>
          <a:xfrm rot="420000">
            <a:off x="7426421" y="2112971"/>
            <a:ext cx="520700" cy="2425700"/>
          </a:xfrm>
          <a:prstGeom prst="upArrow">
            <a:avLst>
              <a:gd name="adj1" fmla="val 10799"/>
              <a:gd name="adj2" fmla="val 50000"/>
            </a:avLst>
          </a:prstGeom>
          <a:solidFill>
            <a:schemeClr val="accent2"/>
          </a:solidFill>
          <a:ln w="12700" cap="flat" cmpd="sng">
            <a:solidFill>
              <a:schemeClr val="dk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txBox="1"/>
          <p:nvPr/>
        </p:nvSpPr>
        <p:spPr>
          <a:xfrm rot="5820000">
            <a:off x="6564805" y="3255452"/>
            <a:ext cx="2397585" cy="562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1" name="Shape 221"/>
          <p:cNvSpPr/>
          <p:nvPr/>
        </p:nvSpPr>
        <p:spPr>
          <a:xfrm rot="1200000">
            <a:off x="9372600" y="2286000"/>
            <a:ext cx="520700" cy="2425700"/>
          </a:xfrm>
          <a:prstGeom prst="upArrow">
            <a:avLst>
              <a:gd name="adj1" fmla="val 10799"/>
              <a:gd name="adj2" fmla="val 50000"/>
            </a:avLst>
          </a:prstGeom>
          <a:solidFill>
            <a:srgbClr val="FF9900"/>
          </a:solidFill>
          <a:ln w="12700" cap="flat" cmpd="sng">
            <a:solidFill>
              <a:schemeClr val="dk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txBox="1"/>
          <p:nvPr/>
        </p:nvSpPr>
        <p:spPr>
          <a:xfrm rot="6600000">
            <a:off x="8429349" y="3483945"/>
            <a:ext cx="2397585" cy="562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3" name="Shape 223"/>
          <p:cNvSpPr txBox="1"/>
          <p:nvPr/>
        </p:nvSpPr>
        <p:spPr>
          <a:xfrm>
            <a:off x="9078912" y="1905000"/>
            <a:ext cx="16002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omic Sans MS"/>
              <a:buNone/>
            </a:pPr>
            <a:r>
              <a:rPr lang="en-US" sz="2400" b="0" i="0" u="none">
                <a:solidFill>
                  <a:schemeClr val="dk1"/>
                </a:solidFill>
                <a:latin typeface="Comic Sans MS"/>
                <a:ea typeface="Comic Sans MS"/>
                <a:cs typeface="Comic Sans MS"/>
                <a:sym typeface="Comic Sans MS"/>
              </a:rPr>
              <a:t>Billboards</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Tx/>
              <a:buSzPct val="80000"/>
              <a:buFont typeface="Wingdings" panose="05000000000000000000" pitchFamily="2" charset="2"/>
              <a:buChar char="§"/>
            </a:pPr>
            <a:r>
              <a:rPr lang="en-US" u="sng" dirty="0">
                <a:latin typeface="Times New Roman" pitchFamily="18" charset="0"/>
              </a:rPr>
              <a:t>Voluntary</a:t>
            </a:r>
            <a:r>
              <a:rPr lang="en-US" dirty="0">
                <a:latin typeface="Times New Roman" pitchFamily="18" charset="0"/>
              </a:rPr>
              <a:t> program that buys “development rights” from landowners.</a:t>
            </a:r>
          </a:p>
          <a:p>
            <a:pPr>
              <a:buClrTx/>
              <a:buSzPct val="80000"/>
              <a:buFont typeface="Wingdings" panose="05000000000000000000" pitchFamily="2" charset="2"/>
              <a:buChar char="§"/>
            </a:pPr>
            <a:endParaRPr lang="en-US" dirty="0">
              <a:latin typeface="Times New Roman" pitchFamily="18" charset="0"/>
            </a:endParaRPr>
          </a:p>
          <a:p>
            <a:pPr>
              <a:buClrTx/>
              <a:buSzPct val="80000"/>
              <a:buFont typeface="Wingdings" panose="05000000000000000000" pitchFamily="2" charset="2"/>
              <a:buChar char="§"/>
            </a:pPr>
            <a:r>
              <a:rPr lang="en-US" dirty="0">
                <a:latin typeface="Times New Roman" pitchFamily="18" charset="0"/>
              </a:rPr>
              <a:t> </a:t>
            </a:r>
            <a:r>
              <a:rPr lang="en-US" dirty="0" smtClean="0">
                <a:latin typeface="Times New Roman" pitchFamily="18" charset="0"/>
              </a:rPr>
              <a:t>Land </a:t>
            </a:r>
            <a:r>
              <a:rPr lang="en-US" dirty="0">
                <a:latin typeface="Times New Roman" pitchFamily="18" charset="0"/>
              </a:rPr>
              <a:t>remains in </a:t>
            </a:r>
            <a:r>
              <a:rPr lang="en-US" u="sng" dirty="0">
                <a:latin typeface="Times New Roman" pitchFamily="18" charset="0"/>
              </a:rPr>
              <a:t>private ownership</a:t>
            </a:r>
            <a:r>
              <a:rPr lang="en-US" dirty="0">
                <a:latin typeface="Times New Roman" pitchFamily="18" charset="0"/>
              </a:rPr>
              <a:t> and the landowner retains all other rights and responsibilities associated with being a property owner</a:t>
            </a:r>
            <a:r>
              <a:rPr lang="en-US" dirty="0" smtClean="0">
                <a:latin typeface="Times New Roman" pitchFamily="18" charset="0"/>
              </a:rPr>
              <a:t>.</a:t>
            </a:r>
          </a:p>
          <a:p>
            <a:pPr marL="50800" indent="0">
              <a:buClr>
                <a:srgbClr val="8C2618"/>
              </a:buClr>
              <a:buSzPct val="55000"/>
              <a:buNone/>
            </a:pPr>
            <a:endParaRPr lang="en-US" dirty="0">
              <a:latin typeface="Times New Roman" pitchFamily="18" charset="0"/>
            </a:endParaRPr>
          </a:p>
          <a:p>
            <a:endParaRPr lang="en-US" dirty="0"/>
          </a:p>
        </p:txBody>
      </p:sp>
      <p:sp>
        <p:nvSpPr>
          <p:cNvPr id="2" name="Title 1"/>
          <p:cNvSpPr>
            <a:spLocks noGrp="1"/>
          </p:cNvSpPr>
          <p:nvPr>
            <p:ph type="title"/>
          </p:nvPr>
        </p:nvSpPr>
        <p:spPr/>
        <p:txBody>
          <a:bodyPr/>
          <a:lstStyle/>
          <a:p>
            <a:r>
              <a:rPr lang="en-US" dirty="0" smtClean="0"/>
              <a:t>Basic Concepts</a:t>
            </a:r>
            <a:endParaRPr lang="en-US" dirty="0"/>
          </a:p>
        </p:txBody>
      </p:sp>
    </p:spTree>
    <p:extLst>
      <p:ext uri="{BB962C8B-B14F-4D97-AF65-F5344CB8AC3E}">
        <p14:creationId xmlns:p14="http://schemas.microsoft.com/office/powerpoint/2010/main" val="260801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Tx/>
              <a:buSzPct val="80000"/>
              <a:buFont typeface="Wingdings" panose="05000000000000000000" pitchFamily="2" charset="2"/>
              <a:buChar char="§"/>
            </a:pPr>
            <a:r>
              <a:rPr lang="en-US" u="sng" dirty="0" smtClean="0">
                <a:latin typeface="Times New Roman" pitchFamily="18" charset="0"/>
              </a:rPr>
              <a:t>No public access </a:t>
            </a:r>
            <a:r>
              <a:rPr lang="en-US" dirty="0" smtClean="0">
                <a:latin typeface="Times New Roman" pitchFamily="18" charset="0"/>
              </a:rPr>
              <a:t>required for farm protected by conservation easement.</a:t>
            </a:r>
          </a:p>
          <a:p>
            <a:pPr>
              <a:buClrTx/>
              <a:buSzPct val="80000"/>
              <a:buFont typeface="Wingdings" panose="05000000000000000000" pitchFamily="2" charset="2"/>
              <a:buChar char="§"/>
            </a:pPr>
            <a:endParaRPr lang="en-US" dirty="0">
              <a:latin typeface="Times New Roman" pitchFamily="18" charset="0"/>
            </a:endParaRPr>
          </a:p>
          <a:p>
            <a:pPr>
              <a:buClrTx/>
              <a:buSzPct val="80000"/>
              <a:buFont typeface="Wingdings" panose="05000000000000000000" pitchFamily="2" charset="2"/>
              <a:buChar char="§"/>
            </a:pPr>
            <a:r>
              <a:rPr lang="en-US" u="sng" dirty="0" smtClean="0">
                <a:latin typeface="Times New Roman" pitchFamily="18" charset="0"/>
              </a:rPr>
              <a:t>Permanent</a:t>
            </a:r>
            <a:r>
              <a:rPr lang="en-US" dirty="0" smtClean="0">
                <a:latin typeface="Times New Roman" pitchFamily="18" charset="0"/>
              </a:rPr>
              <a:t> land use decision</a:t>
            </a:r>
          </a:p>
          <a:p>
            <a:pPr marL="50800" indent="0">
              <a:buClr>
                <a:srgbClr val="8C2618"/>
              </a:buClr>
              <a:buSzPct val="55000"/>
              <a:buNone/>
            </a:pPr>
            <a:endParaRPr lang="en-US" dirty="0">
              <a:latin typeface="Times New Roman" pitchFamily="18" charset="0"/>
            </a:endParaRPr>
          </a:p>
          <a:p>
            <a:endParaRPr lang="en-US" dirty="0"/>
          </a:p>
        </p:txBody>
      </p:sp>
      <p:sp>
        <p:nvSpPr>
          <p:cNvPr id="2" name="Title 1"/>
          <p:cNvSpPr>
            <a:spLocks noGrp="1"/>
          </p:cNvSpPr>
          <p:nvPr>
            <p:ph type="title"/>
          </p:nvPr>
        </p:nvSpPr>
        <p:spPr/>
        <p:txBody>
          <a:bodyPr/>
          <a:lstStyle/>
          <a:p>
            <a:r>
              <a:rPr lang="en-US" dirty="0" smtClean="0"/>
              <a:t>Basic Concepts</a:t>
            </a:r>
            <a:endParaRPr lang="en-US" dirty="0"/>
          </a:p>
        </p:txBody>
      </p:sp>
    </p:spTree>
    <p:extLst>
      <p:ext uri="{BB962C8B-B14F-4D97-AF65-F5344CB8AC3E}">
        <p14:creationId xmlns:p14="http://schemas.microsoft.com/office/powerpoint/2010/main" val="3452312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36494" y="1481329"/>
            <a:ext cx="6698878" cy="4865683"/>
          </a:xfrm>
        </p:spPr>
        <p:txBody>
          <a:bodyPr>
            <a:normAutofit/>
          </a:bodyPr>
          <a:lstStyle/>
          <a:p>
            <a:pPr marL="50800" indent="0">
              <a:buNone/>
            </a:pPr>
            <a:r>
              <a:rPr lang="en-US" sz="3000" dirty="0" smtClean="0"/>
              <a:t>Sale of Development Rights is recorded in an easement document</a:t>
            </a:r>
          </a:p>
          <a:p>
            <a:pPr>
              <a:buNone/>
            </a:pPr>
            <a:endParaRPr lang="en-US" dirty="0" smtClean="0"/>
          </a:p>
          <a:p>
            <a:pPr lvl="1">
              <a:buFont typeface="Wingdings" panose="05000000000000000000" pitchFamily="2" charset="2"/>
              <a:buChar char="ü"/>
            </a:pPr>
            <a:r>
              <a:rPr lang="en-US" sz="2800" dirty="0" smtClean="0"/>
              <a:t>Land can be sold or passed on to heirs</a:t>
            </a:r>
          </a:p>
          <a:p>
            <a:pPr lvl="1">
              <a:buFont typeface="Wingdings" panose="05000000000000000000" pitchFamily="2" charset="2"/>
              <a:buChar char="ü"/>
            </a:pPr>
            <a:endParaRPr lang="en-US" sz="2800" dirty="0" smtClean="0"/>
          </a:p>
          <a:p>
            <a:pPr lvl="1">
              <a:buFont typeface="Wingdings" panose="05000000000000000000" pitchFamily="2" charset="2"/>
              <a:buChar char="ü"/>
            </a:pPr>
            <a:r>
              <a:rPr lang="en-US" sz="2800" dirty="0" smtClean="0"/>
              <a:t>Easement is tailored to each property</a:t>
            </a:r>
          </a:p>
          <a:p>
            <a:pPr marL="1016000" lvl="2" indent="0">
              <a:buNone/>
            </a:pPr>
            <a:r>
              <a:rPr lang="en-US" sz="2800" dirty="0" smtClean="0"/>
              <a:t>-Can retain building sites or splits</a:t>
            </a:r>
          </a:p>
          <a:p>
            <a:pPr marL="1016000" lvl="2" indent="0">
              <a:buNone/>
            </a:pPr>
            <a:r>
              <a:rPr lang="en-US" sz="2800" dirty="0" smtClean="0"/>
              <a:t>-Allow for farm expansion</a:t>
            </a:r>
            <a:endParaRPr lang="en-US" sz="2800" dirty="0"/>
          </a:p>
        </p:txBody>
      </p:sp>
      <p:sp>
        <p:nvSpPr>
          <p:cNvPr id="3" name="Title 2"/>
          <p:cNvSpPr>
            <a:spLocks noGrp="1"/>
          </p:cNvSpPr>
          <p:nvPr>
            <p:ph type="title"/>
          </p:nvPr>
        </p:nvSpPr>
        <p:spPr/>
        <p:txBody>
          <a:bodyPr/>
          <a:lstStyle/>
          <a:p>
            <a:r>
              <a:rPr lang="en-US" dirty="0" smtClean="0"/>
              <a:t>How does a program work?</a:t>
            </a:r>
            <a:endParaRPr lang="en-US" dirty="0"/>
          </a:p>
        </p:txBody>
      </p:sp>
      <p:pic>
        <p:nvPicPr>
          <p:cNvPr id="4" name="Picture 4" descr="94c0929"/>
          <p:cNvPicPr>
            <a:picLocks noChangeAspect="1" noChangeArrowheads="1"/>
          </p:cNvPicPr>
          <p:nvPr/>
        </p:nvPicPr>
        <p:blipFill>
          <a:blip r:embed="rId2"/>
          <a:srcRect/>
          <a:stretch>
            <a:fillRect/>
          </a:stretch>
        </p:blipFill>
        <p:spPr>
          <a:xfrm>
            <a:off x="7537078" y="237248"/>
            <a:ext cx="4018428" cy="5980526"/>
          </a:xfrm>
          <a:prstGeom prst="rect">
            <a:avLst/>
          </a:prstGeom>
          <a:noFill/>
        </p:spPr>
      </p:pic>
    </p:spTree>
    <p:extLst>
      <p:ext uri="{BB962C8B-B14F-4D97-AF65-F5344CB8AC3E}">
        <p14:creationId xmlns:p14="http://schemas.microsoft.com/office/powerpoint/2010/main" val="2390659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fontAlgn="base"/>
            <a:r>
              <a:rPr lang="en-US" sz="4000" b="1" dirty="0"/>
              <a:t>Are all conservation easements the same?</a:t>
            </a:r>
          </a:p>
          <a:p>
            <a:pPr marL="109728" indent="0" fontAlgn="base">
              <a:buNone/>
            </a:pPr>
            <a:endParaRPr lang="en-US" sz="4000" dirty="0"/>
          </a:p>
          <a:p>
            <a:pPr marL="109728" indent="0" fontAlgn="base">
              <a:buNone/>
            </a:pPr>
            <a:r>
              <a:rPr lang="en-US" sz="3200" dirty="0"/>
              <a:t>No.  General restrictions in most easements prohibit using land in a way that makes it unavailable for agriculture.  </a:t>
            </a:r>
          </a:p>
          <a:p>
            <a:pPr marL="109728" indent="0" fontAlgn="base">
              <a:buNone/>
            </a:pPr>
            <a:endParaRPr lang="en-US" sz="3200" dirty="0"/>
          </a:p>
          <a:p>
            <a:pPr marL="109728" indent="0" fontAlgn="base">
              <a:buNone/>
            </a:pPr>
            <a:r>
              <a:rPr lang="en-US" sz="3200" dirty="0"/>
              <a:t>The exact terms of each agreement, are negotiated between the parties involved.</a:t>
            </a:r>
          </a:p>
          <a:p>
            <a:pPr marL="109728" indent="0" fontAlgn="base">
              <a:buNone/>
            </a:pPr>
            <a:endParaRPr lang="en-US" dirty="0"/>
          </a:p>
          <a:p>
            <a:endParaRPr lang="en-US" dirty="0"/>
          </a:p>
        </p:txBody>
      </p:sp>
      <p:sp>
        <p:nvSpPr>
          <p:cNvPr id="3" name="Title 2"/>
          <p:cNvSpPr>
            <a:spLocks noGrp="1"/>
          </p:cNvSpPr>
          <p:nvPr>
            <p:ph type="title"/>
          </p:nvPr>
        </p:nvSpPr>
        <p:spPr/>
        <p:txBody>
          <a:bodyPr/>
          <a:lstStyle/>
          <a:p>
            <a:r>
              <a:rPr lang="en-US" dirty="0" smtClean="0"/>
              <a:t>Typical Easement</a:t>
            </a:r>
            <a:endParaRPr lang="en-US" dirty="0"/>
          </a:p>
        </p:txBody>
      </p:sp>
    </p:spTree>
    <p:extLst>
      <p:ext uri="{BB962C8B-B14F-4D97-AF65-F5344CB8AC3E}">
        <p14:creationId xmlns:p14="http://schemas.microsoft.com/office/powerpoint/2010/main" val="1954719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295400"/>
            <a:ext cx="8229600" cy="3420979"/>
          </a:xfrm>
        </p:spPr>
        <p:txBody>
          <a:bodyPr/>
          <a:lstStyle/>
          <a:p>
            <a:r>
              <a:rPr lang="en-US" dirty="0" smtClean="0"/>
              <a:t>Value varies with each property and easement restrictions</a:t>
            </a:r>
          </a:p>
          <a:p>
            <a:pPr>
              <a:buNone/>
            </a:pPr>
            <a:endParaRPr lang="en-US" dirty="0" smtClean="0"/>
          </a:p>
          <a:p>
            <a:r>
              <a:rPr lang="en-US" dirty="0" smtClean="0"/>
              <a:t>An appraisal determines the value</a:t>
            </a:r>
          </a:p>
          <a:p>
            <a:endParaRPr lang="en-US" dirty="0" smtClean="0"/>
          </a:p>
          <a:p>
            <a:r>
              <a:rPr lang="en-US" dirty="0" smtClean="0"/>
              <a:t>Landowners are encouraged to get their own appraisal</a:t>
            </a:r>
          </a:p>
          <a:p>
            <a:pPr>
              <a:buNone/>
            </a:pPr>
            <a:endParaRPr lang="en-US" dirty="0" smtClean="0"/>
          </a:p>
        </p:txBody>
      </p:sp>
      <p:sp>
        <p:nvSpPr>
          <p:cNvPr id="3" name="Title 2"/>
          <p:cNvSpPr>
            <a:spLocks noGrp="1"/>
          </p:cNvSpPr>
          <p:nvPr>
            <p:ph type="title"/>
          </p:nvPr>
        </p:nvSpPr>
        <p:spPr>
          <a:xfrm>
            <a:off x="1981200" y="274638"/>
            <a:ext cx="8229600" cy="1020762"/>
          </a:xfrm>
        </p:spPr>
        <p:txBody>
          <a:bodyPr/>
          <a:lstStyle/>
          <a:p>
            <a:r>
              <a:rPr lang="en-US" dirty="0" smtClean="0"/>
              <a:t>Valuing Easements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42268969"/>
              </p:ext>
            </p:extLst>
          </p:nvPr>
        </p:nvGraphicFramePr>
        <p:xfrm>
          <a:off x="1828800" y="5502442"/>
          <a:ext cx="8382000" cy="944880"/>
        </p:xfrm>
        <a:graphic>
          <a:graphicData uri="http://schemas.openxmlformats.org/drawingml/2006/table">
            <a:tbl>
              <a:tblPr firstRow="1" bandRow="1">
                <a:tableStyleId>{5C22544A-7EE6-4342-B048-85BDC9FD1C3A}</a:tableStyleId>
              </a:tblPr>
              <a:tblGrid>
                <a:gridCol w="2492355"/>
                <a:gridCol w="783312"/>
                <a:gridCol w="2133691"/>
                <a:gridCol w="793873"/>
                <a:gridCol w="2178769"/>
              </a:tblGrid>
              <a:tr h="914400">
                <a:tc>
                  <a:txBody>
                    <a:bodyPr/>
                    <a:lstStyle/>
                    <a:p>
                      <a:pPr algn="ctr"/>
                      <a:r>
                        <a:rPr lang="en-US" sz="2800" baseline="0" dirty="0" smtClean="0">
                          <a:ln cmpd="sng">
                            <a:noFill/>
                          </a:ln>
                        </a:rPr>
                        <a:t>Development Value</a:t>
                      </a:r>
                      <a:endParaRPr lang="en-US" sz="2800" baseline="0" dirty="0">
                        <a:ln cmpd="sng">
                          <a:noFill/>
                        </a:ln>
                      </a:endParaRPr>
                    </a:p>
                  </a:txBody>
                  <a:tcPr>
                    <a:lnR w="12700" cap="flat" cmpd="sng" algn="ctr">
                      <a:solidFill>
                        <a:schemeClr val="accent1"/>
                      </a:solidFill>
                      <a:prstDash val="solid"/>
                      <a:round/>
                      <a:headEnd type="none" w="med" len="med"/>
                      <a:tailEnd type="none" w="med" len="med"/>
                    </a:lnR>
                  </a:tcPr>
                </a:tc>
                <a:tc>
                  <a:txBody>
                    <a:bodyPr/>
                    <a:lstStyle/>
                    <a:p>
                      <a:pPr algn="ctr"/>
                      <a:r>
                        <a:rPr lang="en-US" sz="5000" baseline="0" dirty="0" smtClean="0"/>
                        <a:t>-</a:t>
                      </a:r>
                      <a:endParaRPr lang="en-US" sz="5000" baseline="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US" sz="2800" dirty="0" smtClean="0"/>
                        <a:t>Ag.</a:t>
                      </a:r>
                      <a:r>
                        <a:rPr lang="en-US" sz="2800" baseline="0" dirty="0" smtClean="0"/>
                        <a:t> Land</a:t>
                      </a:r>
                    </a:p>
                    <a:p>
                      <a:pPr algn="ctr"/>
                      <a:r>
                        <a:rPr lang="en-US" sz="2800" baseline="0" dirty="0" smtClean="0"/>
                        <a:t>Value</a:t>
                      </a:r>
                      <a:endParaRPr lang="en-US" sz="28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l"/>
                      <a:r>
                        <a:rPr lang="en-US" sz="5000" baseline="0" dirty="0" smtClean="0"/>
                        <a:t>=</a:t>
                      </a:r>
                      <a:endParaRPr lang="en-US" sz="5000" baseline="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US" sz="2800" dirty="0" smtClean="0"/>
                        <a:t>Easement</a:t>
                      </a:r>
                    </a:p>
                    <a:p>
                      <a:pPr algn="ctr"/>
                      <a:r>
                        <a:rPr lang="en-US" sz="2800" baseline="0" dirty="0" smtClean="0"/>
                        <a:t>Value</a:t>
                      </a:r>
                      <a:endParaRPr lang="en-US" sz="2800" baseline="0" dirty="0"/>
                    </a:p>
                  </a:txBody>
                  <a:tcPr>
                    <a:lnL w="12700" cap="flat" cmpd="sng" algn="ctr">
                      <a:solidFill>
                        <a:schemeClr val="accent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209288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617997"/>
            <a:ext cx="8229600" cy="939341"/>
          </a:xfrm>
        </p:spPr>
        <p:txBody>
          <a:bodyPr/>
          <a:lstStyle/>
          <a:p>
            <a:pPr algn="ctr">
              <a:lnSpc>
                <a:spcPts val="3400"/>
              </a:lnSpc>
              <a:spcBef>
                <a:spcPts val="0"/>
              </a:spcBef>
            </a:pPr>
            <a:r>
              <a:rPr lang="en-US" dirty="0" smtClean="0"/>
              <a:t> </a:t>
            </a:r>
            <a:r>
              <a:rPr lang="en-US" dirty="0"/>
              <a:t/>
            </a:r>
            <a:br>
              <a:rPr lang="en-US" dirty="0"/>
            </a:br>
            <a:r>
              <a:rPr lang="en-US" sz="3200" dirty="0">
                <a:solidFill>
                  <a:srgbClr val="000000"/>
                </a:solidFill>
                <a:latin typeface="Calibri Light" panose="020F0302020204030204" pitchFamily="34" charset="0"/>
                <a:ea typeface="Times New Roman" panose="02020603050405020304" pitchFamily="18" charset="0"/>
              </a:rPr>
              <a:t>Purchase of Agricultural Conservation Easement programs operate in 32 states</a:t>
            </a:r>
            <a:r>
              <a:rPr lang="en-US" sz="3200" dirty="0">
                <a:latin typeface="Calibri Light" panose="020F0302020204030204" pitchFamily="34" charset="0"/>
                <a:ea typeface="Times New Roman" panose="02020603050405020304" pitchFamily="18" charset="0"/>
              </a:rPr>
              <a:t/>
            </a:r>
            <a:br>
              <a:rPr lang="en-US" sz="3200" dirty="0">
                <a:latin typeface="Calibri Light" panose="020F0302020204030204" pitchFamily="34" charset="0"/>
                <a:ea typeface="Times New Roman" panose="02020603050405020304" pitchFamily="18" charset="0"/>
              </a:rPr>
            </a:br>
            <a:r>
              <a:rPr lang="en-US" dirty="0" smtClean="0"/>
              <a:t/>
            </a:r>
            <a:br>
              <a:rPr lang="en-US" dirty="0" smtClean="0"/>
            </a:br>
            <a:endParaRPr lang="en-US" sz="2400" b="1" dirty="0"/>
          </a:p>
        </p:txBody>
      </p:sp>
      <p:sp>
        <p:nvSpPr>
          <p:cNvPr id="6" name="TextBox 5"/>
          <p:cNvSpPr txBox="1"/>
          <p:nvPr/>
        </p:nvSpPr>
        <p:spPr>
          <a:xfrm>
            <a:off x="1981200" y="6054858"/>
            <a:ext cx="5966460" cy="246221"/>
          </a:xfrm>
          <a:prstGeom prst="rect">
            <a:avLst/>
          </a:prstGeom>
          <a:noFill/>
        </p:spPr>
        <p:txBody>
          <a:bodyPr wrap="square" rtlCol="0">
            <a:spAutoFit/>
          </a:bodyPr>
          <a:lstStyle/>
          <a:p>
            <a:pPr defTabSz="457200"/>
            <a:r>
              <a:rPr lang="en-US" sz="1000" kern="1200" dirty="0">
                <a:solidFill>
                  <a:srgbClr val="377103"/>
                </a:solidFill>
                <a:latin typeface="Calibri" panose="020F0502020204030204" pitchFamily="34" charset="0"/>
                <a:ea typeface="+mn-ea"/>
                <a:cs typeface="+mn-cs"/>
              </a:rPr>
              <a:t>Source: Farmland Information Center 2015 PACE Survey </a:t>
            </a:r>
            <a:r>
              <a:rPr lang="en-US" sz="1000" b="1" kern="1200" dirty="0">
                <a:solidFill>
                  <a:srgbClr val="377103"/>
                </a:solidFill>
                <a:latin typeface="Calibri" panose="020F0502020204030204" pitchFamily="34" charset="0"/>
                <a:ea typeface="+mn-ea"/>
                <a:cs typeface="+mn-cs"/>
              </a:rPr>
              <a:t>– </a:t>
            </a:r>
            <a:r>
              <a:rPr lang="en-US" sz="1000" kern="1200" dirty="0">
                <a:solidFill>
                  <a:srgbClr val="377103"/>
                </a:solidFill>
                <a:latin typeface="Calibri" panose="020F0502020204030204" pitchFamily="34" charset="0"/>
                <a:ea typeface="+mn-ea"/>
                <a:cs typeface="+mn-cs"/>
              </a:rPr>
              <a:t>www.farmlandinfo.org</a:t>
            </a:r>
          </a:p>
        </p:txBody>
      </p:sp>
      <p:pic>
        <p:nvPicPr>
          <p:cNvPr id="14" name="Content Placeholder 1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32475" y="1428751"/>
            <a:ext cx="6328716" cy="4457700"/>
          </a:xfrm>
        </p:spPr>
      </p:pic>
    </p:spTree>
    <p:extLst>
      <p:ext uri="{BB962C8B-B14F-4D97-AF65-F5344CB8AC3E}">
        <p14:creationId xmlns:p14="http://schemas.microsoft.com/office/powerpoint/2010/main" val="4136712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295400"/>
            <a:ext cx="8229600" cy="3420979"/>
          </a:xfrm>
        </p:spPr>
        <p:txBody>
          <a:bodyPr/>
          <a:lstStyle/>
          <a:p>
            <a:r>
              <a:rPr lang="en-US" dirty="0" smtClean="0"/>
              <a:t>USDA NRCA – focuses on high-quality soil</a:t>
            </a:r>
          </a:p>
          <a:p>
            <a:pPr>
              <a:buNone/>
            </a:pPr>
            <a:endParaRPr lang="en-US" dirty="0" smtClean="0"/>
          </a:p>
          <a:p>
            <a:r>
              <a:rPr lang="en-US" dirty="0" smtClean="0"/>
              <a:t>State program -- lapsed</a:t>
            </a:r>
          </a:p>
          <a:p>
            <a:endParaRPr lang="en-US" dirty="0" smtClean="0"/>
          </a:p>
          <a:p>
            <a:r>
              <a:rPr lang="en-US" dirty="0" smtClean="0"/>
              <a:t>Local funding</a:t>
            </a:r>
          </a:p>
          <a:p>
            <a:pPr>
              <a:buNone/>
            </a:pPr>
            <a:endParaRPr lang="en-US" dirty="0" smtClean="0"/>
          </a:p>
        </p:txBody>
      </p:sp>
      <p:sp>
        <p:nvSpPr>
          <p:cNvPr id="3" name="Title 2"/>
          <p:cNvSpPr>
            <a:spLocks noGrp="1"/>
          </p:cNvSpPr>
          <p:nvPr>
            <p:ph type="title"/>
          </p:nvPr>
        </p:nvSpPr>
        <p:spPr>
          <a:xfrm>
            <a:off x="1981200" y="274638"/>
            <a:ext cx="8229600" cy="1020762"/>
          </a:xfrm>
        </p:spPr>
        <p:txBody>
          <a:bodyPr/>
          <a:lstStyle/>
          <a:p>
            <a:r>
              <a:rPr lang="en-US" dirty="0" smtClean="0"/>
              <a:t>Funding to purchase easements</a:t>
            </a:r>
            <a:endParaRPr lang="en-US" dirty="0"/>
          </a:p>
        </p:txBody>
      </p:sp>
    </p:spTree>
    <p:extLst>
      <p:ext uri="{BB962C8B-B14F-4D97-AF65-F5344CB8AC3E}">
        <p14:creationId xmlns:p14="http://schemas.microsoft.com/office/powerpoint/2010/main" val="2763600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295400"/>
            <a:ext cx="8229600" cy="3420979"/>
          </a:xfrm>
        </p:spPr>
        <p:txBody>
          <a:bodyPr/>
          <a:lstStyle/>
          <a:p>
            <a:r>
              <a:rPr lang="en-US" dirty="0" smtClean="0"/>
              <a:t>Federal tax deduction</a:t>
            </a:r>
          </a:p>
          <a:p>
            <a:pPr>
              <a:buNone/>
            </a:pPr>
            <a:endParaRPr lang="en-US" dirty="0" smtClean="0"/>
          </a:p>
          <a:p>
            <a:r>
              <a:rPr lang="en-US" dirty="0" smtClean="0"/>
              <a:t>For full or partial donation of conservation easement value</a:t>
            </a:r>
          </a:p>
          <a:p>
            <a:endParaRPr lang="en-US" dirty="0" smtClean="0"/>
          </a:p>
          <a:p>
            <a:r>
              <a:rPr lang="en-US" dirty="0" smtClean="0"/>
              <a:t>Deduction of up to 50% of adjusted gross income (for up to 15 years)</a:t>
            </a:r>
          </a:p>
          <a:p>
            <a:endParaRPr lang="en-US" dirty="0"/>
          </a:p>
          <a:p>
            <a:r>
              <a:rPr lang="en-US" dirty="0" smtClean="0"/>
              <a:t>A Farmer can deduct up to 100% of adjusted gross income (for up to 15 years)</a:t>
            </a:r>
          </a:p>
          <a:p>
            <a:pPr>
              <a:buNone/>
            </a:pPr>
            <a:endParaRPr lang="en-US" dirty="0" smtClean="0"/>
          </a:p>
        </p:txBody>
      </p:sp>
      <p:sp>
        <p:nvSpPr>
          <p:cNvPr id="3" name="Title 2"/>
          <p:cNvSpPr>
            <a:spLocks noGrp="1"/>
          </p:cNvSpPr>
          <p:nvPr>
            <p:ph type="title"/>
          </p:nvPr>
        </p:nvSpPr>
        <p:spPr>
          <a:xfrm>
            <a:off x="1981199" y="274638"/>
            <a:ext cx="8501743" cy="1020762"/>
          </a:xfrm>
        </p:spPr>
        <p:txBody>
          <a:bodyPr/>
          <a:lstStyle/>
          <a:p>
            <a:r>
              <a:rPr lang="en-US" dirty="0" smtClean="0"/>
              <a:t>Tax incentive for donated easement</a:t>
            </a:r>
            <a:endParaRPr lang="en-US" dirty="0"/>
          </a:p>
        </p:txBody>
      </p:sp>
    </p:spTree>
    <p:extLst>
      <p:ext uri="{BB962C8B-B14F-4D97-AF65-F5344CB8AC3E}">
        <p14:creationId xmlns:p14="http://schemas.microsoft.com/office/powerpoint/2010/main" val="2809653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Buying development rights is expensive</a:t>
            </a:r>
          </a:p>
          <a:p>
            <a:pPr>
              <a:buNone/>
            </a:pPr>
            <a:endParaRPr lang="en-US" dirty="0" smtClean="0"/>
          </a:p>
          <a:p>
            <a:r>
              <a:rPr lang="en-US" dirty="0" smtClean="0"/>
              <a:t>Transactions are time consuming</a:t>
            </a:r>
          </a:p>
          <a:p>
            <a:endParaRPr lang="en-US" dirty="0" smtClean="0"/>
          </a:p>
          <a:p>
            <a:r>
              <a:rPr lang="en-US" dirty="0" smtClean="0"/>
              <a:t>Works where you can protect a “critical mass” or large blocks of land</a:t>
            </a:r>
          </a:p>
          <a:p>
            <a:endParaRPr lang="en-US" dirty="0" smtClean="0"/>
          </a:p>
          <a:p>
            <a:r>
              <a:rPr lang="en-US" dirty="0" smtClean="0"/>
              <a:t>Requires future monitoring and enforcement</a:t>
            </a:r>
          </a:p>
          <a:p>
            <a:pPr marL="50800" indent="0">
              <a:buNone/>
            </a:pPr>
            <a:endParaRPr lang="en-US" dirty="0"/>
          </a:p>
        </p:txBody>
      </p:sp>
      <p:sp>
        <p:nvSpPr>
          <p:cNvPr id="3" name="Title 2"/>
          <p:cNvSpPr>
            <a:spLocks noGrp="1"/>
          </p:cNvSpPr>
          <p:nvPr>
            <p:ph type="title"/>
          </p:nvPr>
        </p:nvSpPr>
        <p:spPr/>
        <p:txBody>
          <a:bodyPr>
            <a:normAutofit/>
          </a:bodyPr>
          <a:lstStyle/>
          <a:p>
            <a:r>
              <a:rPr lang="en-US" dirty="0" smtClean="0"/>
              <a:t>What are the downsides?</a:t>
            </a:r>
            <a:endParaRPr lang="en-US" dirty="0"/>
          </a:p>
        </p:txBody>
      </p:sp>
    </p:spTree>
    <p:extLst>
      <p:ext uri="{BB962C8B-B14F-4D97-AF65-F5344CB8AC3E}">
        <p14:creationId xmlns:p14="http://schemas.microsoft.com/office/powerpoint/2010/main" val="2234292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Common misconceptions</a:t>
            </a:r>
            <a:endParaRPr lang="en-US" dirty="0">
              <a:solidFill>
                <a:srgbClr val="C00000"/>
              </a:solidFill>
            </a:endParaRPr>
          </a:p>
        </p:txBody>
      </p:sp>
      <p:sp>
        <p:nvSpPr>
          <p:cNvPr id="3" name="Text Placeholder 2"/>
          <p:cNvSpPr>
            <a:spLocks noGrp="1"/>
          </p:cNvSpPr>
          <p:nvPr>
            <p:ph type="body" idx="1"/>
          </p:nvPr>
        </p:nvSpPr>
        <p:spPr/>
        <p:txBody>
          <a:bodyPr/>
          <a:lstStyle/>
          <a:p>
            <a:r>
              <a:rPr lang="en-US" b="1" dirty="0" smtClean="0"/>
              <a:t>I will not be able to give the land to my children.</a:t>
            </a:r>
          </a:p>
          <a:p>
            <a:pPr marL="50800" indent="0">
              <a:buNone/>
            </a:pPr>
            <a:r>
              <a:rPr lang="en-US" dirty="0"/>
              <a:t>L</a:t>
            </a:r>
            <a:r>
              <a:rPr lang="en-US" dirty="0" smtClean="0"/>
              <a:t>and </a:t>
            </a:r>
            <a:r>
              <a:rPr lang="en-US" dirty="0"/>
              <a:t>is still owned by the landowner and can be </a:t>
            </a:r>
            <a:r>
              <a:rPr lang="en-US" dirty="0" smtClean="0"/>
              <a:t>sold </a:t>
            </a:r>
            <a:r>
              <a:rPr lang="en-US" dirty="0"/>
              <a:t>just as any other </a:t>
            </a:r>
            <a:r>
              <a:rPr lang="en-US" dirty="0" smtClean="0"/>
              <a:t>property.</a:t>
            </a:r>
          </a:p>
          <a:p>
            <a:pPr marL="50800" indent="0">
              <a:buNone/>
            </a:pPr>
            <a:endParaRPr lang="en-US" dirty="0"/>
          </a:p>
          <a:p>
            <a:r>
              <a:rPr lang="en-US" b="1" dirty="0" smtClean="0"/>
              <a:t>I will not be able to build a house for my children.</a:t>
            </a:r>
          </a:p>
          <a:p>
            <a:pPr marL="50800" indent="0">
              <a:buNone/>
            </a:pPr>
            <a:r>
              <a:rPr lang="en-US" dirty="0" smtClean="0"/>
              <a:t>The </a:t>
            </a:r>
            <a:r>
              <a:rPr lang="en-US" dirty="0"/>
              <a:t>scope of future development is </a:t>
            </a:r>
            <a:r>
              <a:rPr lang="en-US" dirty="0" smtClean="0"/>
              <a:t>the choice of the landowner who puts the conservation easement on his/her farm.  </a:t>
            </a:r>
            <a:endParaRPr lang="en-US" dirty="0"/>
          </a:p>
        </p:txBody>
      </p:sp>
    </p:spTree>
    <p:extLst>
      <p:ext uri="{BB962C8B-B14F-4D97-AF65-F5344CB8AC3E}">
        <p14:creationId xmlns:p14="http://schemas.microsoft.com/office/powerpoint/2010/main" val="3586423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Common </a:t>
            </a:r>
            <a:r>
              <a:rPr lang="en-US" dirty="0" smtClean="0">
                <a:solidFill>
                  <a:srgbClr val="C00000"/>
                </a:solidFill>
              </a:rPr>
              <a:t>misconceptions</a:t>
            </a:r>
            <a:endParaRPr lang="en-US" dirty="0"/>
          </a:p>
        </p:txBody>
      </p:sp>
      <p:sp>
        <p:nvSpPr>
          <p:cNvPr id="3" name="Text Placeholder 2"/>
          <p:cNvSpPr>
            <a:spLocks noGrp="1"/>
          </p:cNvSpPr>
          <p:nvPr>
            <p:ph type="body" idx="1"/>
          </p:nvPr>
        </p:nvSpPr>
        <p:spPr>
          <a:xfrm>
            <a:off x="838200" y="1572126"/>
            <a:ext cx="10515600" cy="5285874"/>
          </a:xfrm>
        </p:spPr>
        <p:txBody>
          <a:bodyPr/>
          <a:lstStyle/>
          <a:p>
            <a:r>
              <a:rPr lang="en-US" b="1" dirty="0"/>
              <a:t>I don’t want to allow public access on to my </a:t>
            </a:r>
            <a:r>
              <a:rPr lang="en-US" b="1" dirty="0" smtClean="0"/>
              <a:t>land.</a:t>
            </a:r>
            <a:endParaRPr lang="en-US" dirty="0"/>
          </a:p>
          <a:p>
            <a:pPr marL="50800" indent="0">
              <a:buNone/>
            </a:pPr>
            <a:r>
              <a:rPr lang="en-US" dirty="0"/>
              <a:t>T</a:t>
            </a:r>
            <a:r>
              <a:rPr lang="en-US" dirty="0" smtClean="0"/>
              <a:t>he </a:t>
            </a:r>
            <a:r>
              <a:rPr lang="en-US" dirty="0"/>
              <a:t>town is not interested in providing public </a:t>
            </a:r>
            <a:r>
              <a:rPr lang="en-US" dirty="0" smtClean="0"/>
              <a:t>access. </a:t>
            </a:r>
          </a:p>
          <a:p>
            <a:pPr marL="50800" indent="0">
              <a:buNone/>
            </a:pPr>
            <a:endParaRPr lang="en-US" dirty="0" smtClean="0"/>
          </a:p>
          <a:p>
            <a:r>
              <a:rPr lang="en-US" b="1" dirty="0" smtClean="0"/>
              <a:t>I will not be able to get a bank loan.</a:t>
            </a:r>
          </a:p>
          <a:p>
            <a:pPr marL="50800" indent="0">
              <a:buNone/>
            </a:pPr>
            <a:r>
              <a:rPr lang="en-US" dirty="0"/>
              <a:t>C</a:t>
            </a:r>
            <a:r>
              <a:rPr lang="en-US" dirty="0" smtClean="0"/>
              <a:t>onservation </a:t>
            </a:r>
            <a:r>
              <a:rPr lang="en-US" dirty="0"/>
              <a:t>easements reduce the value of the property, </a:t>
            </a:r>
            <a:r>
              <a:rPr lang="en-US" dirty="0" smtClean="0"/>
              <a:t>so the </a:t>
            </a:r>
            <a:r>
              <a:rPr lang="en-US" dirty="0"/>
              <a:t>size of a loan available </a:t>
            </a:r>
            <a:r>
              <a:rPr lang="en-US" dirty="0" smtClean="0"/>
              <a:t>can </a:t>
            </a:r>
            <a:r>
              <a:rPr lang="en-US" dirty="0"/>
              <a:t>be </a:t>
            </a:r>
            <a:r>
              <a:rPr lang="en-US" dirty="0" smtClean="0"/>
              <a:t>reduced. Many landowners use funds to pay down loans.</a:t>
            </a:r>
            <a:endParaRPr lang="en-US" dirty="0"/>
          </a:p>
        </p:txBody>
      </p:sp>
    </p:spTree>
    <p:extLst>
      <p:ext uri="{BB962C8B-B14F-4D97-AF65-F5344CB8AC3E}">
        <p14:creationId xmlns:p14="http://schemas.microsoft.com/office/powerpoint/2010/main" val="14349376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Common </a:t>
            </a:r>
            <a:r>
              <a:rPr lang="en-US" dirty="0" smtClean="0">
                <a:solidFill>
                  <a:srgbClr val="C00000"/>
                </a:solidFill>
              </a:rPr>
              <a:t>misconceptions</a:t>
            </a:r>
            <a:endParaRPr lang="en-US" dirty="0"/>
          </a:p>
        </p:txBody>
      </p:sp>
      <p:sp>
        <p:nvSpPr>
          <p:cNvPr id="3" name="Text Placeholder 2"/>
          <p:cNvSpPr>
            <a:spLocks noGrp="1"/>
          </p:cNvSpPr>
          <p:nvPr>
            <p:ph type="body" idx="1"/>
          </p:nvPr>
        </p:nvSpPr>
        <p:spPr/>
        <p:txBody>
          <a:bodyPr/>
          <a:lstStyle/>
          <a:p>
            <a:r>
              <a:rPr lang="en-US" b="1" dirty="0" smtClean="0"/>
              <a:t>I have to include </a:t>
            </a:r>
            <a:r>
              <a:rPr lang="en-US" b="1" dirty="0"/>
              <a:t>all of my </a:t>
            </a:r>
            <a:r>
              <a:rPr lang="en-US" b="1" dirty="0" smtClean="0"/>
              <a:t>land.</a:t>
            </a:r>
          </a:p>
          <a:p>
            <a:pPr marL="50800" indent="0">
              <a:buNone/>
            </a:pPr>
            <a:r>
              <a:rPr lang="en-US" dirty="0" smtClean="0"/>
              <a:t>Easements can be done on a portions of a property.</a:t>
            </a:r>
            <a:endParaRPr lang="en-US" dirty="0"/>
          </a:p>
        </p:txBody>
      </p:sp>
    </p:spTree>
    <p:extLst>
      <p:ext uri="{BB962C8B-B14F-4D97-AF65-F5344CB8AC3E}">
        <p14:creationId xmlns:p14="http://schemas.microsoft.com/office/powerpoint/2010/main" val="2022080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How Does PDR Benefit Town Residents? </a:t>
            </a:r>
            <a:r>
              <a:rPr lang="en-US" dirty="0"/>
              <a:t/>
            </a:r>
            <a:br>
              <a:rPr lang="en-US" dirty="0"/>
            </a:br>
            <a:endParaRPr lang="en-US" dirty="0"/>
          </a:p>
        </p:txBody>
      </p:sp>
      <p:sp>
        <p:nvSpPr>
          <p:cNvPr id="3" name="Text Placeholder 2"/>
          <p:cNvSpPr>
            <a:spLocks noGrp="1"/>
          </p:cNvSpPr>
          <p:nvPr>
            <p:ph type="body" idx="1"/>
          </p:nvPr>
        </p:nvSpPr>
        <p:spPr/>
        <p:txBody>
          <a:bodyPr/>
          <a:lstStyle/>
          <a:p>
            <a:pPr lvl="0">
              <a:buFont typeface="Wingdings" panose="05000000000000000000" pitchFamily="2" charset="2"/>
              <a:buChar char="ü"/>
            </a:pPr>
            <a:r>
              <a:rPr lang="en-US" dirty="0" smtClean="0"/>
              <a:t>PDR </a:t>
            </a:r>
            <a:r>
              <a:rPr lang="en-US" dirty="0"/>
              <a:t>permanently protects vulnerable lands and important resources. </a:t>
            </a:r>
          </a:p>
          <a:p>
            <a:pPr lvl="0">
              <a:buFont typeface="Wingdings" panose="05000000000000000000" pitchFamily="2" charset="2"/>
              <a:buChar char="ü"/>
            </a:pPr>
            <a:r>
              <a:rPr lang="en-US" dirty="0"/>
              <a:t>PDR retains scenic views of open space, natural areas and farmland. </a:t>
            </a:r>
          </a:p>
          <a:p>
            <a:pPr lvl="0">
              <a:buFont typeface="Wingdings" panose="05000000000000000000" pitchFamily="2" charset="2"/>
              <a:buChar char="ü"/>
            </a:pPr>
            <a:r>
              <a:rPr lang="en-US" dirty="0"/>
              <a:t>PDR preserves the quality of life and rural character of the town. </a:t>
            </a:r>
          </a:p>
          <a:p>
            <a:pPr lvl="0">
              <a:buFont typeface="Wingdings" panose="05000000000000000000" pitchFamily="2" charset="2"/>
              <a:buChar char="ü"/>
            </a:pPr>
            <a:r>
              <a:rPr lang="en-US" dirty="0"/>
              <a:t>PDR reduces the growth of property taxes for public services needed for residential development</a:t>
            </a:r>
            <a:r>
              <a:rPr lang="en-US" dirty="0" smtClean="0"/>
              <a:t>.</a:t>
            </a:r>
          </a:p>
          <a:p>
            <a:pPr lvl="0">
              <a:buFont typeface="Wingdings" panose="05000000000000000000" pitchFamily="2" charset="2"/>
              <a:buChar char="ü"/>
            </a:pPr>
            <a:r>
              <a:rPr lang="en-US" dirty="0" smtClean="0"/>
              <a:t>Land stays on property tax rolls.</a:t>
            </a:r>
            <a:endParaRPr lang="en-US" dirty="0"/>
          </a:p>
          <a:p>
            <a:endParaRPr lang="en-US" dirty="0"/>
          </a:p>
          <a:p>
            <a:endParaRPr lang="en-US" dirty="0"/>
          </a:p>
        </p:txBody>
      </p:sp>
    </p:spTree>
    <p:extLst>
      <p:ext uri="{BB962C8B-B14F-4D97-AF65-F5344CB8AC3E}">
        <p14:creationId xmlns:p14="http://schemas.microsoft.com/office/powerpoint/2010/main" val="16788818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lvl="0">
              <a:buFont typeface="Wingdings" panose="05000000000000000000" pitchFamily="2" charset="2"/>
              <a:buChar char="ü"/>
            </a:pPr>
            <a:r>
              <a:rPr lang="en-US" dirty="0" smtClean="0"/>
              <a:t>PDR </a:t>
            </a:r>
            <a:r>
              <a:rPr lang="en-US" dirty="0"/>
              <a:t>is voluntary and retains property in private ownership. </a:t>
            </a:r>
          </a:p>
          <a:p>
            <a:pPr lvl="0">
              <a:buFont typeface="Wingdings" panose="05000000000000000000" pitchFamily="2" charset="2"/>
              <a:buChar char="ü"/>
            </a:pPr>
            <a:r>
              <a:rPr lang="en-US" dirty="0"/>
              <a:t>PDR compensates landowners for the development value of their property. </a:t>
            </a:r>
          </a:p>
          <a:p>
            <a:pPr lvl="0">
              <a:buFont typeface="Wingdings" panose="05000000000000000000" pitchFamily="2" charset="2"/>
              <a:buChar char="ü"/>
            </a:pPr>
            <a:r>
              <a:rPr lang="en-US" dirty="0"/>
              <a:t>PDR can be tailored to an individual landowner’s needs. </a:t>
            </a:r>
          </a:p>
          <a:p>
            <a:pPr lvl="0">
              <a:buFont typeface="Wingdings" panose="05000000000000000000" pitchFamily="2" charset="2"/>
              <a:buChar char="ü"/>
            </a:pPr>
            <a:r>
              <a:rPr lang="en-US" dirty="0"/>
              <a:t>PDR makes it financially feasible to keep farming by providing cash assets for estate planning, retiring debt and farm improvements. </a:t>
            </a:r>
          </a:p>
          <a:p>
            <a:pPr lvl="0">
              <a:buFont typeface="Wingdings" panose="05000000000000000000" pitchFamily="2" charset="2"/>
              <a:buChar char="ü"/>
            </a:pPr>
            <a:r>
              <a:rPr lang="en-US" dirty="0"/>
              <a:t>PDR keeps farmland affordable for new farmers and for farmers who want to expand their operations. </a:t>
            </a:r>
          </a:p>
          <a:p>
            <a:endParaRPr lang="en-US" dirty="0"/>
          </a:p>
        </p:txBody>
      </p:sp>
      <p:sp>
        <p:nvSpPr>
          <p:cNvPr id="4" name="Title 3"/>
          <p:cNvSpPr>
            <a:spLocks noGrp="1"/>
          </p:cNvSpPr>
          <p:nvPr>
            <p:ph type="title"/>
          </p:nvPr>
        </p:nvSpPr>
        <p:spPr/>
        <p:txBody>
          <a:bodyPr/>
          <a:lstStyle/>
          <a:p>
            <a:r>
              <a:rPr lang="en-US" b="1" dirty="0" smtClean="0">
                <a:solidFill>
                  <a:schemeClr val="accent2">
                    <a:lumMod val="75000"/>
                  </a:schemeClr>
                </a:solidFill>
              </a:rPr>
              <a:t>How Does PDR Benefit Landowners?</a:t>
            </a:r>
            <a:endParaRPr lang="en-US" b="1" dirty="0">
              <a:solidFill>
                <a:schemeClr val="accent2">
                  <a:lumMod val="75000"/>
                </a:schemeClr>
              </a:solidFill>
            </a:endParaRPr>
          </a:p>
        </p:txBody>
      </p:sp>
    </p:spTree>
    <p:extLst>
      <p:ext uri="{BB962C8B-B14F-4D97-AF65-F5344CB8AC3E}">
        <p14:creationId xmlns:p14="http://schemas.microsoft.com/office/powerpoint/2010/main" val="256557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Town Role</a:t>
            </a:r>
            <a:endParaRPr lang="en-US" dirty="0"/>
          </a:p>
        </p:txBody>
      </p:sp>
      <p:sp>
        <p:nvSpPr>
          <p:cNvPr id="3" name="Text Placeholder 2"/>
          <p:cNvSpPr>
            <a:spLocks noGrp="1"/>
          </p:cNvSpPr>
          <p:nvPr>
            <p:ph type="body" idx="1"/>
          </p:nvPr>
        </p:nvSpPr>
        <p:spPr/>
        <p:txBody>
          <a:bodyPr/>
          <a:lstStyle/>
          <a:p>
            <a:pPr marL="50800" indent="0">
              <a:buNone/>
            </a:pPr>
            <a:r>
              <a:rPr lang="en-US" sz="4000" dirty="0" smtClean="0"/>
              <a:t>Planning</a:t>
            </a:r>
          </a:p>
          <a:p>
            <a:pPr lvl="1"/>
            <a:endParaRPr lang="en-US" dirty="0" smtClean="0"/>
          </a:p>
          <a:p>
            <a:pPr lvl="1"/>
            <a:r>
              <a:rPr lang="en-US" dirty="0" smtClean="0"/>
              <a:t>Consistent with local plans</a:t>
            </a:r>
          </a:p>
          <a:p>
            <a:pPr lvl="1"/>
            <a:r>
              <a:rPr lang="en-US" dirty="0" smtClean="0"/>
              <a:t>A rural preservation program needs to be part of your Comprehensive Plan</a:t>
            </a:r>
          </a:p>
        </p:txBody>
      </p:sp>
    </p:spTree>
    <p:extLst>
      <p:ext uri="{BB962C8B-B14F-4D97-AF65-F5344CB8AC3E}">
        <p14:creationId xmlns:p14="http://schemas.microsoft.com/office/powerpoint/2010/main" val="1653764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Shape 33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32" name="Shape 332"/>
          <p:cNvSpPr txBox="1">
            <a:spLocks noGrp="1"/>
          </p:cNvSpPr>
          <p:nvPr>
            <p:ph type="title"/>
          </p:nvPr>
        </p:nvSpPr>
        <p:spPr>
          <a:xfrm>
            <a:off x="838200" y="822960"/>
            <a:ext cx="10515600" cy="5409027"/>
          </a:xfrm>
          <a:prstGeom prst="rect">
            <a:avLst/>
          </a:prstGeom>
          <a:noFill/>
          <a:ln>
            <a:noFill/>
          </a:ln>
        </p:spPr>
        <p:txBody>
          <a:bodyPr spcFirstLastPara="1" wrap="square" lIns="91425" tIns="45700" rIns="91425" bIns="45700" anchor="ctr" anchorCtr="0">
            <a:noAutofit/>
          </a:bodyPr>
          <a:lstStyle/>
          <a:p>
            <a:pPr lvl="0" algn="ctr">
              <a:buClr>
                <a:schemeClr val="dk1"/>
              </a:buClr>
              <a:buSzPts val="5400"/>
            </a:pPr>
            <a:r>
              <a:rPr lang="en-US" sz="5400" b="1" i="0" u="none" strike="noStrike" cap="none" dirty="0" smtClean="0">
                <a:solidFill>
                  <a:schemeClr val="dk1"/>
                </a:solidFill>
                <a:latin typeface="Calibri"/>
                <a:ea typeface="Calibri"/>
                <a:cs typeface="Calibri"/>
                <a:sym typeface="Calibri"/>
              </a:rPr>
              <a:t/>
            </a:r>
            <a:br>
              <a:rPr lang="en-US" sz="5400" b="1" i="0" u="none" strike="noStrike" cap="none" dirty="0" smtClean="0">
                <a:solidFill>
                  <a:schemeClr val="dk1"/>
                </a:solidFill>
                <a:latin typeface="Calibri"/>
                <a:ea typeface="Calibri"/>
                <a:cs typeface="Calibri"/>
                <a:sym typeface="Calibri"/>
              </a:rPr>
            </a:br>
            <a:r>
              <a:rPr lang="en-US" sz="5400" b="1" dirty="0"/>
              <a:t/>
            </a:r>
            <a:br>
              <a:rPr lang="en-US" sz="5400" b="1" dirty="0"/>
            </a:br>
            <a:r>
              <a:rPr lang="en-US" sz="5400" b="1" dirty="0"/>
              <a:t>Thank you </a:t>
            </a:r>
            <a:r>
              <a:rPr lang="en-US" sz="5400" b="1" dirty="0" smtClean="0"/>
              <a:t>for attending.</a:t>
            </a:r>
            <a:br>
              <a:rPr lang="en-US" sz="5400" b="1" dirty="0" smtClean="0"/>
            </a:br>
            <a:r>
              <a:rPr lang="en-US" sz="5400" b="1" dirty="0" smtClean="0"/>
              <a:t/>
            </a:r>
            <a:br>
              <a:rPr lang="en-US" sz="5400" b="1" dirty="0" smtClean="0"/>
            </a:br>
            <a:r>
              <a:rPr lang="en-US" sz="5400" b="1" dirty="0" smtClean="0"/>
              <a:t/>
            </a:r>
            <a:br>
              <a:rPr lang="en-US" sz="5400" b="1" dirty="0" smtClean="0"/>
            </a:br>
            <a:r>
              <a:rPr lang="en-US" sz="5400" b="1" dirty="0"/>
              <a:t/>
            </a:r>
            <a:br>
              <a:rPr lang="en-US" sz="5400" b="1" dirty="0"/>
            </a:br>
            <a:r>
              <a:rPr lang="en-US" sz="5400" dirty="0" smtClean="0"/>
              <a:t/>
            </a:r>
            <a:br>
              <a:rPr lang="en-US" sz="5400" dirty="0" smtClean="0"/>
            </a:br>
            <a:r>
              <a:rPr lang="en-US" sz="5400" b="1" i="0" u="none" strike="noStrike" cap="none" dirty="0" smtClean="0">
                <a:solidFill>
                  <a:schemeClr val="dk1"/>
                </a:solidFill>
                <a:latin typeface="Calibri"/>
                <a:ea typeface="Calibri"/>
                <a:cs typeface="Calibri"/>
                <a:sym typeface="Calibri"/>
              </a:rPr>
              <a:t> </a:t>
            </a:r>
            <a:r>
              <a:rPr lang="en-US" sz="5400" b="1" dirty="0"/>
              <a:t/>
            </a:r>
            <a:br>
              <a:rPr lang="en-US" sz="5400" b="1" dirty="0"/>
            </a:br>
            <a:r>
              <a:rPr lang="en-US" b="1" dirty="0" smtClean="0"/>
              <a:t> </a:t>
            </a:r>
            <a:r>
              <a:rPr lang="en-US" b="1" dirty="0"/>
              <a:t/>
            </a:r>
            <a:br>
              <a:rPr lang="en-US" b="1" dirty="0"/>
            </a:br>
            <a:r>
              <a:rPr lang="en-US" b="1" dirty="0"/>
              <a:t/>
            </a:r>
            <a:br>
              <a:rPr lang="en-US" b="1" dirty="0"/>
            </a:b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Sauk County</a:t>
            </a:r>
          </a:p>
          <a:p>
            <a:r>
              <a:rPr lang="en-US" dirty="0"/>
              <a:t>Rock County</a:t>
            </a:r>
          </a:p>
          <a:p>
            <a:r>
              <a:rPr lang="en-US" dirty="0" smtClean="0"/>
              <a:t>Jefferson County</a:t>
            </a:r>
          </a:p>
          <a:p>
            <a:pPr marL="50800" indent="0">
              <a:buNone/>
            </a:pPr>
            <a:endParaRPr lang="en-US" dirty="0" smtClean="0"/>
          </a:p>
          <a:p>
            <a:r>
              <a:rPr lang="en-US" dirty="0" smtClean="0"/>
              <a:t>Town of Bayfield, Bayfield Co.</a:t>
            </a:r>
          </a:p>
          <a:p>
            <a:r>
              <a:rPr lang="en-US" dirty="0"/>
              <a:t>Town of </a:t>
            </a:r>
            <a:r>
              <a:rPr lang="en-US" dirty="0" smtClean="0"/>
              <a:t>Dunn, Dane Co.</a:t>
            </a:r>
          </a:p>
          <a:p>
            <a:r>
              <a:rPr lang="en-US" dirty="0" smtClean="0"/>
              <a:t>Town (Village) of Windsor, Dane Co.</a:t>
            </a:r>
          </a:p>
          <a:p>
            <a:r>
              <a:rPr lang="en-US" dirty="0" smtClean="0"/>
              <a:t>Town of Dunkirk, Dane Co, working toward a program</a:t>
            </a:r>
          </a:p>
          <a:p>
            <a:pPr marL="50800" indent="0">
              <a:buNone/>
            </a:pPr>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Wisconsin Programs</a:t>
            </a:r>
            <a:endParaRPr lang="en-US" dirty="0"/>
          </a:p>
        </p:txBody>
      </p:sp>
      <p:pic>
        <p:nvPicPr>
          <p:cNvPr id="4" name="Picture 4" descr="Welcome Dunn sign02"/>
          <p:cNvPicPr>
            <a:picLocks noChangeAspect="1" noChangeArrowheads="1"/>
          </p:cNvPicPr>
          <p:nvPr/>
        </p:nvPicPr>
        <p:blipFill>
          <a:blip r:embed="rId2"/>
          <a:srcRect/>
          <a:stretch>
            <a:fillRect/>
          </a:stretch>
        </p:blipFill>
        <p:spPr bwMode="auto">
          <a:xfrm>
            <a:off x="6477001" y="1143000"/>
            <a:ext cx="3759489" cy="2857500"/>
          </a:xfrm>
          <a:prstGeom prst="rect">
            <a:avLst/>
          </a:prstGeom>
          <a:noFill/>
        </p:spPr>
      </p:pic>
    </p:spTree>
    <p:extLst>
      <p:ext uri="{BB962C8B-B14F-4D97-AF65-F5344CB8AC3E}">
        <p14:creationId xmlns:p14="http://schemas.microsoft.com/office/powerpoint/2010/main" val="1418129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50800" indent="0" algn="ctr">
              <a:buNone/>
            </a:pPr>
            <a:r>
              <a:rPr lang="en-US" sz="6000" dirty="0"/>
              <a:t>Why </a:t>
            </a:r>
            <a:r>
              <a:rPr lang="en-US" sz="6000" dirty="0" smtClean="0"/>
              <a:t>do </a:t>
            </a:r>
            <a:r>
              <a:rPr lang="en-US" sz="6000" dirty="0"/>
              <a:t>it?</a:t>
            </a:r>
          </a:p>
        </p:txBody>
      </p:sp>
    </p:spTree>
    <p:extLst>
      <p:ext uri="{BB962C8B-B14F-4D97-AF65-F5344CB8AC3E}">
        <p14:creationId xmlns:p14="http://schemas.microsoft.com/office/powerpoint/2010/main" val="2815056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838200" y="2472267"/>
            <a:ext cx="10515600" cy="4114800"/>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4000" dirty="0"/>
              <a:t>Farmland is a rapidly disappearing </a:t>
            </a:r>
            <a:r>
              <a:rPr lang="en-US" sz="4000" dirty="0" smtClean="0"/>
              <a:t>resource.</a:t>
            </a:r>
          </a:p>
          <a:p>
            <a:pPr marL="0" lvl="0" indent="0">
              <a:spcBef>
                <a:spcPts val="0"/>
              </a:spcBef>
              <a:buNone/>
            </a:pPr>
            <a:endParaRPr lang="en-US" sz="4400" dirty="0" smtClean="0"/>
          </a:p>
          <a:p>
            <a:pPr marL="0" lvl="0" indent="0">
              <a:spcBef>
                <a:spcPts val="0"/>
              </a:spcBef>
              <a:buNone/>
            </a:pPr>
            <a:r>
              <a:rPr lang="en-US" dirty="0"/>
              <a:t>According to the American Farmland Trust, the United States is losing </a:t>
            </a:r>
            <a:r>
              <a:rPr lang="en-US" b="1" dirty="0"/>
              <a:t>forty acres of farm and ranch land every hour </a:t>
            </a:r>
            <a:r>
              <a:rPr lang="en-US" dirty="0"/>
              <a:t>to new development. </a:t>
            </a:r>
            <a:r>
              <a:rPr lang="en-US" dirty="0" smtClean="0"/>
              <a:t>Between 1982 and 2010, </a:t>
            </a:r>
            <a:r>
              <a:rPr lang="en-US" dirty="0"/>
              <a:t>America has converted 24 million acres of agricultural land to developed uses. This is roughly the size of Indiana and Rhode Island combined.</a:t>
            </a:r>
            <a:r>
              <a:rPr lang="en-US" sz="3200" dirty="0"/>
              <a:t> </a:t>
            </a:r>
            <a:endParaRPr lang="en-US" sz="3200" i="0" u="none" strike="noStrike" cap="none" dirty="0" smtClean="0">
              <a:solidFill>
                <a:schemeClr val="dk1"/>
              </a:solidFill>
              <a:sym typeface="Calibri"/>
            </a:endParaRPr>
          </a:p>
          <a:p>
            <a:pPr marL="0" marR="0" lvl="0" indent="0" algn="l" rtl="0">
              <a:lnSpc>
                <a:spcPct val="90000"/>
              </a:lnSpc>
              <a:spcBef>
                <a:spcPts val="0"/>
              </a:spcBef>
              <a:spcAft>
                <a:spcPts val="0"/>
              </a:spcAft>
              <a:buClr>
                <a:schemeClr val="dk1"/>
              </a:buClr>
              <a:buSzPts val="2800"/>
              <a:buNone/>
            </a:pPr>
            <a:endParaRPr sz="4400" dirty="0"/>
          </a:p>
          <a:p>
            <a:pPr marL="685800" marR="0" lvl="1" indent="-76200" algn="l" rtl="0">
              <a:lnSpc>
                <a:spcPct val="90000"/>
              </a:lnSpc>
              <a:spcBef>
                <a:spcPts val="500"/>
              </a:spcBef>
              <a:spcAft>
                <a:spcPts val="0"/>
              </a:spcAft>
              <a:buClr>
                <a:schemeClr val="dk1"/>
              </a:buClr>
              <a:buSzPts val="2400"/>
              <a:buFont typeface="Arial"/>
              <a:buNone/>
            </a:pPr>
            <a:endParaRPr sz="4400" b="0" i="0" u="none" strike="noStrike" cap="none" dirty="0">
              <a:solidFill>
                <a:schemeClr val="dk1"/>
              </a:solidFill>
              <a:sym typeface="Calibri"/>
            </a:endParaRPr>
          </a:p>
          <a:p>
            <a:pPr marL="914400" lvl="2" indent="0">
              <a:buSzPts val="2400"/>
              <a:buNone/>
            </a:pPr>
            <a:endParaRPr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sp>
        <p:nvSpPr>
          <p:cNvPr id="121" name="Shape 121"/>
          <p:cNvSpPr txBox="1">
            <a:spLocks noGrp="1"/>
          </p:cNvSpPr>
          <p:nvPr>
            <p:ph type="title"/>
          </p:nvPr>
        </p:nvSpPr>
        <p:spPr>
          <a:xfrm>
            <a:off x="838200" y="500063"/>
            <a:ext cx="10515600" cy="132556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Why </a:t>
            </a:r>
            <a:r>
              <a:rPr lang="en-US" dirty="0" smtClean="0"/>
              <a:t>Protect Farmland</a:t>
            </a:r>
            <a:r>
              <a:rPr lang="en-US" sz="4400" b="0" i="0" u="none" strike="noStrike" cap="none" dirty="0" smtClean="0">
                <a:solidFill>
                  <a:schemeClr val="dk1"/>
                </a:solidFill>
                <a:latin typeface="Calibri"/>
                <a:ea typeface="Calibri"/>
                <a:cs typeface="Calibri"/>
                <a:sym typeface="Calibri"/>
              </a:rPr>
              <a:t>?</a:t>
            </a:r>
            <a:endParaRPr dirty="0"/>
          </a:p>
        </p:txBody>
      </p:sp>
      <p:cxnSp>
        <p:nvCxnSpPr>
          <p:cNvPr id="3" name="Straight Connector 2"/>
          <p:cNvCxnSpPr/>
          <p:nvPr/>
        </p:nvCxnSpPr>
        <p:spPr>
          <a:xfrm>
            <a:off x="1524000" y="1591205"/>
            <a:ext cx="8669867"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281827570"/>
              </p:ext>
            </p:extLst>
          </p:nvPr>
        </p:nvGraphicFramePr>
        <p:xfrm>
          <a:off x="3657600" y="0"/>
          <a:ext cx="5105400" cy="6607175"/>
        </p:xfrm>
        <a:graphic>
          <a:graphicData uri="http://schemas.openxmlformats.org/presentationml/2006/ole">
            <mc:AlternateContent xmlns:mc="http://schemas.openxmlformats.org/markup-compatibility/2006">
              <mc:Choice xmlns:v="urn:schemas-microsoft-com:vml" Requires="v">
                <p:oleObj spid="_x0000_s1034" name="Acrobat Document" r:id="rId3" imgW="5829085" imgH="7543571" progId="AcroExch.Document.DC">
                  <p:embed/>
                </p:oleObj>
              </mc:Choice>
              <mc:Fallback>
                <p:oleObj name="Acrobat Document" r:id="rId3" imgW="5829085" imgH="7543571" progId="AcroExch.Document.DC">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0"/>
                        <a:ext cx="5105400"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8447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888617040"/>
              </p:ext>
            </p:extLst>
          </p:nvPr>
        </p:nvGraphicFramePr>
        <p:xfrm>
          <a:off x="3962400" y="152400"/>
          <a:ext cx="4876800" cy="6311900"/>
        </p:xfrm>
        <a:graphic>
          <a:graphicData uri="http://schemas.openxmlformats.org/presentationml/2006/ole">
            <mc:AlternateContent xmlns:mc="http://schemas.openxmlformats.org/markup-compatibility/2006">
              <mc:Choice xmlns:v="urn:schemas-microsoft-com:vml" Requires="v">
                <p:oleObj spid="_x0000_s2058" name="Acrobat Document" r:id="rId3" imgW="5829085" imgH="7543571" progId="AcroExch.Document.DC">
                  <p:embed/>
                </p:oleObj>
              </mc:Choice>
              <mc:Fallback>
                <p:oleObj name="Acrobat Document" r:id="rId3" imgW="5829085" imgH="7543571" progId="AcroExch.Document.DC">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52400"/>
                        <a:ext cx="4876800"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2693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595693838"/>
              </p:ext>
            </p:extLst>
          </p:nvPr>
        </p:nvGraphicFramePr>
        <p:xfrm>
          <a:off x="406400" y="381000"/>
          <a:ext cx="10871200" cy="6115050"/>
        </p:xfrm>
        <a:graphic>
          <a:graphicData uri="http://schemas.openxmlformats.org/presentationml/2006/ole">
            <mc:AlternateContent xmlns:mc="http://schemas.openxmlformats.org/markup-compatibility/2006">
              <mc:Choice xmlns:v="urn:schemas-microsoft-com:vml" Requires="v">
                <p:oleObj spid="_x0000_s3081" name="Acrobat Document" r:id="rId3" imgW="6857828" imgH="5143500" progId="AcroExch.Document.DC">
                  <p:embed/>
                </p:oleObj>
              </mc:Choice>
              <mc:Fallback>
                <p:oleObj name="Acrobat Document" r:id="rId3" imgW="6857828" imgH="5143500" progId="AcroExch.Document.DC">
                  <p:embed/>
                  <p:pic>
                    <p:nvPicPr>
                      <p:cNvPr id="0" name=""/>
                      <p:cNvPicPr/>
                      <p:nvPr/>
                    </p:nvPicPr>
                    <p:blipFill>
                      <a:blip r:embed="rId4"/>
                      <a:stretch>
                        <a:fillRect/>
                      </a:stretch>
                    </p:blipFill>
                    <p:spPr>
                      <a:xfrm>
                        <a:off x="406400" y="381000"/>
                        <a:ext cx="10871200" cy="6115050"/>
                      </a:xfrm>
                      <a:prstGeom prst="rect">
                        <a:avLst/>
                      </a:prstGeom>
                    </p:spPr>
                  </p:pic>
                </p:oleObj>
              </mc:Fallback>
            </mc:AlternateContent>
          </a:graphicData>
        </a:graphic>
      </p:graphicFrame>
      <p:sp>
        <p:nvSpPr>
          <p:cNvPr id="3" name="TextBox 2"/>
          <p:cNvSpPr txBox="1"/>
          <p:nvPr/>
        </p:nvSpPr>
        <p:spPr>
          <a:xfrm>
            <a:off x="2438400" y="1905001"/>
            <a:ext cx="4470400" cy="523220"/>
          </a:xfrm>
          <a:prstGeom prst="rect">
            <a:avLst/>
          </a:prstGeom>
          <a:solidFill>
            <a:schemeClr val="accent6">
              <a:lumMod val="75000"/>
            </a:schemeClr>
          </a:solidFill>
        </p:spPr>
        <p:txBody>
          <a:bodyPr wrap="square" rtlCol="0">
            <a:spAutoFit/>
          </a:bodyPr>
          <a:lstStyle/>
          <a:p>
            <a:r>
              <a:rPr lang="en-US" dirty="0" smtClean="0">
                <a:latin typeface="Adobe Garamond Pro" pitchFamily="18" charset="0"/>
              </a:rPr>
              <a:t>Madison grew more than any other city in the state from 2015 to 2016</a:t>
            </a:r>
          </a:p>
        </p:txBody>
      </p:sp>
    </p:spTree>
    <p:extLst>
      <p:ext uri="{BB962C8B-B14F-4D97-AF65-F5344CB8AC3E}">
        <p14:creationId xmlns:p14="http://schemas.microsoft.com/office/powerpoint/2010/main" val="2040250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3">
      <a:dk1>
        <a:srgbClr val="548A3A"/>
      </a:dk1>
      <a:lt1>
        <a:srgbClr val="F5EACC"/>
      </a:lt1>
      <a:dk2>
        <a:srgbClr val="3C3D3C"/>
      </a:dk2>
      <a:lt2>
        <a:srgbClr val="FFFFFF"/>
      </a:lt2>
      <a:accent1>
        <a:srgbClr val="548A3A"/>
      </a:accent1>
      <a:accent2>
        <a:srgbClr val="415B9B"/>
      </a:accent2>
      <a:accent3>
        <a:srgbClr val="EA9F24"/>
      </a:accent3>
      <a:accent4>
        <a:srgbClr val="D04F1D"/>
      </a:accent4>
      <a:accent5>
        <a:srgbClr val="F5EACC"/>
      </a:accent5>
      <a:accent6>
        <a:srgbClr val="DEDFE0"/>
      </a:accent6>
      <a:hlink>
        <a:srgbClr val="85B44E"/>
      </a:hlink>
      <a:folHlink>
        <a:srgbClr val="4F84B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2577</TotalTime>
  <Words>1163</Words>
  <Application>Microsoft Office PowerPoint</Application>
  <PresentationFormat>Widescreen</PresentationFormat>
  <Paragraphs>235</Paragraphs>
  <Slides>39</Slides>
  <Notes>9</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4" baseType="lpstr">
      <vt:lpstr>Adobe Garamond Pro</vt:lpstr>
      <vt:lpstr>Arial</vt:lpstr>
      <vt:lpstr>Arial (Headings)</vt:lpstr>
      <vt:lpstr>Calibri</vt:lpstr>
      <vt:lpstr>Calibri Light</vt:lpstr>
      <vt:lpstr>Century</vt:lpstr>
      <vt:lpstr>Century Schoolbook</vt:lpstr>
      <vt:lpstr>Comic Sans MS</vt:lpstr>
      <vt:lpstr>Courier New</vt:lpstr>
      <vt:lpstr>Marlett</vt:lpstr>
      <vt:lpstr>Times New Roman</vt:lpstr>
      <vt:lpstr>Wingdings</vt:lpstr>
      <vt:lpstr>Office Theme</vt:lpstr>
      <vt:lpstr>2_Office Theme</vt:lpstr>
      <vt:lpstr>Acrobat Document</vt:lpstr>
      <vt:lpstr>  Rural Preservation Forum</vt:lpstr>
      <vt:lpstr>PowerPoint Presentation</vt:lpstr>
      <vt:lpstr>  Purchase of Agricultural Conservation Easement programs operate in 32 states  </vt:lpstr>
      <vt:lpstr>Wisconsin Programs</vt:lpstr>
      <vt:lpstr>PowerPoint Presentation</vt:lpstr>
      <vt:lpstr>Why Protect Farmland?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Protect Farmland?</vt:lpstr>
      <vt:lpstr>Why Protect Farmland?</vt:lpstr>
      <vt:lpstr>American Farmland Trust developed COCS studies in the mid-1980s to provide communities with a straightforward and inexpensive way to measure the contribution of agricultural lands to the local tax base. </vt:lpstr>
      <vt:lpstr>How it works</vt:lpstr>
      <vt:lpstr>How it works</vt:lpstr>
      <vt:lpstr>Basic Concepts</vt:lpstr>
      <vt:lpstr>PowerPoint Presentation</vt:lpstr>
      <vt:lpstr>PowerPoint Presentation</vt:lpstr>
      <vt:lpstr>Basic Concepts</vt:lpstr>
      <vt:lpstr>Basic Concepts</vt:lpstr>
      <vt:lpstr>How does a program work?</vt:lpstr>
      <vt:lpstr>Typical Easement</vt:lpstr>
      <vt:lpstr>Valuing Easements</vt:lpstr>
      <vt:lpstr>Funding to purchase easements</vt:lpstr>
      <vt:lpstr>Tax incentive for donated easement</vt:lpstr>
      <vt:lpstr>What are the downsides?</vt:lpstr>
      <vt:lpstr>Common misconceptions</vt:lpstr>
      <vt:lpstr>Common misconceptions</vt:lpstr>
      <vt:lpstr>Common misconceptions</vt:lpstr>
      <vt:lpstr>How Does PDR Benefit Town Residents?  </vt:lpstr>
      <vt:lpstr>How Does PDR Benefit Landowners?</vt:lpstr>
      <vt:lpstr>Town Role</vt:lpstr>
      <vt:lpstr>  Thank you for attending.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Dunkirk Rural Preservation</dc:title>
  <dc:creator>Renee Lauber</dc:creator>
  <cp:lastModifiedBy>Renee Lauber</cp:lastModifiedBy>
  <cp:revision>78</cp:revision>
  <cp:lastPrinted>2018-05-29T20:36:19Z</cp:lastPrinted>
  <dcterms:modified xsi:type="dcterms:W3CDTF">2018-05-29T20:43:25Z</dcterms:modified>
</cp:coreProperties>
</file>